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64" r:id="rId11"/>
    <p:sldId id="265" r:id="rId12"/>
    <p:sldId id="273" r:id="rId13"/>
    <p:sldId id="266" r:id="rId14"/>
    <p:sldId id="269" r:id="rId15"/>
    <p:sldId id="267" r:id="rId16"/>
    <p:sldId id="268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951A9A-5A83-4DD2-88E7-71779874EE38}" v="6" dt="2026-10-13T10:01:56.0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76391" autoAdjust="0"/>
  </p:normalViewPr>
  <p:slideViewPr>
    <p:cSldViewPr snapToGrid="0">
      <p:cViewPr varScale="1">
        <p:scale>
          <a:sx n="121" d="100"/>
          <a:sy n="121" d="100"/>
        </p:scale>
        <p:origin x="9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уркен Биржанович Мусабаев" userId="4251f766-15c2-4917-8264-4a7dc81cb77e" providerId="ADAL" clId="{7ACE2DD3-6B08-462A-A27D-CBF03B66EB1D}"/>
    <pc:docChg chg="modSld sldOrd">
      <pc:chgData name="Нуркен Биржанович Мусабаев" userId="4251f766-15c2-4917-8264-4a7dc81cb77e" providerId="ADAL" clId="{7ACE2DD3-6B08-462A-A27D-CBF03B66EB1D}" dt="2026-10-14T02:32:47.331" v="4"/>
      <pc:docMkLst>
        <pc:docMk/>
      </pc:docMkLst>
      <pc:sldChg chg="modSp">
        <pc:chgData name="Нуркен Биржанович Мусабаев" userId="4251f766-15c2-4917-8264-4a7dc81cb77e" providerId="ADAL" clId="{7ACE2DD3-6B08-462A-A27D-CBF03B66EB1D}" dt="2026-10-13T10:01:56.034" v="2"/>
        <pc:sldMkLst>
          <pc:docMk/>
          <pc:sldMk cId="600001" sldId="261"/>
        </pc:sldMkLst>
        <pc:spChg chg="mod">
          <ac:chgData name="Нуркен Биржанович Мусабаев" userId="4251f766-15c2-4917-8264-4a7dc81cb77e" providerId="ADAL" clId="{7ACE2DD3-6B08-462A-A27D-CBF03B66EB1D}" dt="2026-10-13T10:01:56.034" v="2"/>
          <ac:spMkLst>
            <pc:docMk/>
            <pc:sldMk cId="600001" sldId="261"/>
            <ac:spMk id="7" creationId="{00000006-0007-4000-8000-000000000000}"/>
          </ac:spMkLst>
        </pc:spChg>
      </pc:sldChg>
      <pc:sldChg chg="ord">
        <pc:chgData name="Нуркен Биржанович Мусабаев" userId="4251f766-15c2-4917-8264-4a7dc81cb77e" providerId="ADAL" clId="{7ACE2DD3-6B08-462A-A27D-CBF03B66EB1D}" dt="2026-10-14T02:32:47.331" v="4"/>
        <pc:sldMkLst>
          <pc:docMk/>
          <pc:sldMk cId="1400001" sldId="269"/>
        </pc:sldMkLst>
      </pc:sldChg>
      <pc:sldChg chg="ord">
        <pc:chgData name="Нуркен Биржанович Мусабаев" userId="4251f766-15c2-4917-8264-4a7dc81cb77e" providerId="ADAL" clId="{7ACE2DD3-6B08-462A-A27D-CBF03B66EB1D}" dt="2026-10-13T11:34:46.779" v="3"/>
        <pc:sldMkLst>
          <pc:docMk/>
          <pc:sldMk cId="0" sldId="272"/>
        </pc:sldMkLst>
      </pc:sldChg>
    </pc:docChg>
  </pc:docChgLst>
</pc:chgInfo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plotArea>
      <c:layout/>
      <c:lineChart>
        <c:grouping val="standard"/>
        <c:varyColors val="1"/>
        <c:ser>
          <c:idx val="0"/>
          <c:order val="0"/>
          <c:tx>
            <c:v>K098: ИИ в программах</c:v>
          </c:tx>
          <c:dLbls>
            <c:delete val="1"/>
          </c:dLbls>
          <c:cat>
            <c:numLit>
              <c:formatCode>General</c:formatCode>
              <c:ptCount val="4"/>
              <c:pt idx="0">
                <c:v>2027</c:v>
              </c:pt>
              <c:pt idx="1">
                <c:v>2028</c:v>
              </c:pt>
              <c:pt idx="2">
                <c:v>2029</c:v>
              </c:pt>
              <c:pt idx="3">
                <c:v>2030</c:v>
              </c:pt>
            </c:numLit>
          </c:cat>
          <c:val>
            <c:numLit>
              <c:formatCode>General</c:formatCode>
              <c:ptCount val="4"/>
              <c:pt idx="0">
                <c:v>20</c:v>
              </c:pt>
              <c:pt idx="1">
                <c:v>50</c:v>
              </c:pt>
              <c:pt idx="2">
                <c:v>80</c:v>
              </c:pt>
              <c:pt idx="3">
                <c:v>100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0-F1F5-4A43-99A3-1D7683B2D99D}"/>
            </c:ext>
          </c:extLst>
        </c:ser>
        <c:ser>
          <c:idx val="1"/>
          <c:order val="1"/>
          <c:tx>
            <c:v>K099: Learning Analytics</c:v>
          </c:tx>
          <c:dLbls>
            <c:delete val="1"/>
          </c:dLbls>
          <c:cat>
            <c:numLit>
              <c:formatCode>General</c:formatCode>
              <c:ptCount val="4"/>
              <c:pt idx="0">
                <c:v>2027</c:v>
              </c:pt>
              <c:pt idx="1">
                <c:v>2028</c:v>
              </c:pt>
              <c:pt idx="2">
                <c:v>2029</c:v>
              </c:pt>
              <c:pt idx="3">
                <c:v>2030</c:v>
              </c:pt>
            </c:numLit>
          </c:cat>
          <c:val>
            <c:numLit>
              <c:formatCode>General</c:formatCode>
              <c:ptCount val="4"/>
              <c:pt idx="0">
                <c:v>20</c:v>
              </c:pt>
              <c:pt idx="1">
                <c:v>40</c:v>
              </c:pt>
              <c:pt idx="2">
                <c:v>70</c:v>
              </c:pt>
              <c:pt idx="3">
                <c:v>100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1-F1F5-4A43-99A3-1D7683B2D99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LID4096"/>
          </a:p>
        </c:txPr>
        <c:crossAx val="48672768"/>
        <c:crosses val="autoZero"/>
        <c:auto val="1"/>
        <c:lblAlgn val="ctr"/>
        <c:lblOffset val="100"/>
        <c:noMultiLvlLbl val="0"/>
      </c:catAx>
      <c:valAx>
        <c:axId val="48672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LID4096"/>
          </a:p>
        </c:txPr>
        <c:crossAx val="48650112"/>
        <c:crosses val="autoZero"/>
        <c:crossBetween val="between"/>
      </c:valAx>
    </c:plotArea>
    <c:legend>
      <c:legendPos val="b"/>
      <c:overlay val="0"/>
    </c:legend>
    <c:plotVisOnly val="1"/>
    <c:dispBlanksAs val="zero"/>
    <c:showDLblsOverMax val="1"/>
  </c:chart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071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</a:t>
            </a:r>
            <a:r>
              <a:rPr lang="ru-RU"/>
              <a:t>обновлённый документ </a:t>
            </a:r>
            <a:r>
              <a:t>presentation_ai_human_capital_abai_experience.md, </a:t>
            </a:r>
            <a:r>
              <a:rPr lang="ru-RU"/>
              <a:t>предоставленный пользователем 13.10.2026</a:t>
            </a:r>
            <a:r>
              <a:t>. </a:t>
            </a:r>
            <a:r>
              <a:rPr lang="ru-RU"/>
              <a:t>Ссылки на приложения и пункты стандарта </a:t>
            </a:r>
            <a:r>
              <a:t>приведены по </a:t>
            </a:r>
            <a:r>
              <a:rPr lang="ru-RU"/>
              <a:t>этому документу</a:t>
            </a:r>
            <a:r>
              <a:t>, без независимой проверки.</a:t>
            </a:r>
            <a:r>
              <a:rPr lang="ru-RU"/>
              <a:t> Статус стандарта: рекомендован РУМС МНВО РК.</a:t>
            </a:r>
            <a:endParaRPr/>
          </a:p>
          <a:p>
            <a:endParaRPr/>
          </a:p>
          <a:p>
            <a:r>
              <a:t> ТИТУЛЬНЫЙ: КОНЦЕПЦИЯ ТРАНСФОРМАЦИИ ПЕДАГОГИЧЕСКОГО ОБРАЗОВАНИЯ</a:t>
            </a:r>
          </a:p>
          <a:p>
            <a:endParaRPr/>
          </a:p>
          <a:p>
            <a:r>
              <a:t>#### Визуальный блок и заголовок</a:t>
            </a:r>
          </a:p>
          <a:p>
            <a:r>
              <a:t>- **Главный заголовок:** Подготовка кадров в области ИИ в условиях современных вызовов: опыт КазНПУ имени Абая</a:t>
            </a:r>
          </a:p>
          <a:p>
            <a:r>
              <a:t>- **Подзаголовок:** Концепция институциональной трансформации: от этических стандартов и силлабусов к архитектуре AI-Native University</a:t>
            </a:r>
          </a:p>
          <a:p>
            <a:r>
              <a:t>- **Спикер / Организация:** Казахский национальный педагогический университет имени Абая, 2026</a:t>
            </a:r>
          </a:p>
          <a:p>
            <a:endParaRPr/>
          </a:p>
          <a:p>
            <a:r>
              <a:t>#### Ключевые бейджи</a:t>
            </a:r>
          </a:p>
          <a:p>
            <a:r>
              <a:t>- 🏛️ КазНПУ имени Абая</a:t>
            </a:r>
          </a:p>
          <a:p>
            <a:r>
              <a:t>- ⚖️ Концепция Политики POL-AI-INTEGRITY-001</a:t>
            </a:r>
          </a:p>
          <a:p>
            <a:r>
              <a:t>- </a:t>
            </a:r>
            <a:r>
              <a:rPr lang="ru-RU"/>
              <a:t>📜 Межвузовский стандарт РУМС МНВО РК (Июнь 2026)</a:t>
            </a:r>
          </a:p>
          <a:p>
            <a:r>
              <a:rPr lang="ru-RU"/>
              <a:t>- </a:t>
            </a:r>
            <a:r>
              <a:t>🌐 Международный бенчмарк MIT (Август 2026)</a:t>
            </a:r>
          </a:p>
          <a:p>
            <a:r>
              <a:t>- 🇰🇿 Национальный план действий D02</a:t>
            </a:r>
          </a:p>
          <a:p>
            <a:r>
              <a:t>- 💻 Архитектурный эталон Abai Digital (SIS)  </a:t>
            </a:r>
          </a:p>
          <a:p>
            <a:r>
              <a:t>**Заметки для докладчика (Speaker Notes):**«Уважаемые коллеги! Искусственный интеллект кардинально меняет мышление, труд и образование. Однако для педагогического университета этот вызов глубже, чем для любого другого вуза: обучая будущего педагога, мы закладываем модель обучения для миллионов школьников. КазНПУ имени Абая представляет разработанную концепцию институциональной трансформации педагогического образования в эпоху ИИ. Наша концепция опирается на национальные программы РК</a:t>
            </a:r>
            <a:r>
              <a:rPr lang="ru-RU"/>
              <a:t>, Межвузовский стандарт РУМС МНВО РК от 25 июня 2026 года</a:t>
            </a:r>
            <a:r>
              <a:t> и концептуально синхронизирована с мировым </a:t>
            </a:r>
            <a:r>
              <a:rPr lang="ru-RU"/>
              <a:t>эталоном </a:t>
            </a:r>
            <a:r>
              <a:t>— </a:t>
            </a:r>
            <a:r>
              <a:rPr lang="ru-RU"/>
              <a:t>итоговым </a:t>
            </a:r>
            <a:r>
              <a:t>отчетом </a:t>
            </a:r>
            <a:r>
              <a:rPr lang="ru-RU"/>
              <a:t>комитета </a:t>
            </a:r>
            <a:r>
              <a:t>MIT от августа 2026 года».</a:t>
            </a:r>
          </a:p>
          <a:p>
            <a:endParaRPr/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Источник</a:t>
            </a:r>
            <a:r>
              <a:rPr dirty="0"/>
              <a:t>: </a:t>
            </a:r>
            <a:r>
              <a:rPr lang="ru-RU"/>
              <a:t>обновлённый документ </a:t>
            </a:r>
            <a:r>
              <a:rPr dirty="0"/>
              <a:t>presentation_ai_human_capital_abai_experience.md, </a:t>
            </a:r>
            <a:r>
              <a:rPr lang="ru-RU"/>
              <a:t>предоставленный пользователем 13.10.2026</a:t>
            </a:r>
            <a:r>
              <a:rPr dirty="0"/>
              <a:t>. </a:t>
            </a:r>
            <a:r>
              <a:rPr lang="ru-RU"/>
              <a:t>Ссылки на приложения и пункты стандарта приведены</a:t>
            </a:r>
            <a:r>
              <a:rPr dirty="0"/>
              <a:t> </a:t>
            </a:r>
            <a:r>
              <a:rPr lang="ru-RU"/>
              <a:t>по</a:t>
            </a:r>
            <a:r>
              <a:rPr dirty="0"/>
              <a:t> </a:t>
            </a:r>
            <a:r>
              <a:rPr lang="ru-RU"/>
              <a:t>этому документу</a:t>
            </a:r>
            <a:r>
              <a:rPr dirty="0"/>
              <a:t>, </a:t>
            </a:r>
            <a:r>
              <a:rPr lang="ru-RU"/>
              <a:t>без</a:t>
            </a:r>
            <a:r>
              <a:rPr dirty="0"/>
              <a:t> </a:t>
            </a:r>
            <a:r>
              <a:rPr lang="ru-RU"/>
              <a:t>независимой</a:t>
            </a:r>
            <a:r>
              <a:rPr dirty="0"/>
              <a:t> </a:t>
            </a:r>
            <a:r>
              <a:rPr lang="ru-RU"/>
              <a:t>проверки</a:t>
            </a:r>
            <a:r>
              <a:rPr dirty="0"/>
              <a:t>.</a:t>
            </a:r>
            <a:r>
              <a:rPr lang="ru-RU"/>
              <a:t> Статус стандарта: рекомендован РУМС МНВО РК.</a:t>
            </a:r>
            <a:endParaRPr dirty="0"/>
          </a:p>
          <a:p>
            <a:endParaRPr dirty="0"/>
          </a:p>
          <a:p>
            <a:r>
              <a:rPr dirty="0"/>
              <a:t> ГЛОБАЛЬНЫЕ И НАЦИОНАЛЬНЫЕ ВЫЗОВЫ ЭПОХИ ИИ</a:t>
            </a:r>
          </a:p>
          <a:p>
            <a:endParaRPr dirty="0"/>
          </a:p>
          <a:p>
            <a:r>
              <a:rPr dirty="0"/>
              <a:t>#### </a:t>
            </a:r>
            <a:r>
              <a:rPr lang="ru-RU"/>
              <a:t>Содержание</a:t>
            </a:r>
            <a:r>
              <a:rPr dirty="0"/>
              <a:t> </a:t>
            </a:r>
            <a:r>
              <a:rPr lang="ru-RU"/>
              <a:t>слайда</a:t>
            </a:r>
            <a:r>
              <a:rPr dirty="0"/>
              <a:t> (3 </a:t>
            </a:r>
            <a:r>
              <a:rPr lang="ru-RU"/>
              <a:t>ключевых</a:t>
            </a:r>
            <a:r>
              <a:rPr dirty="0"/>
              <a:t> </a:t>
            </a:r>
            <a:r>
              <a:rPr lang="ru-RU"/>
              <a:t>измерения</a:t>
            </a:r>
            <a:r>
              <a:rPr dirty="0"/>
              <a:t>)</a:t>
            </a:r>
          </a:p>
          <a:p>
            <a:r>
              <a:rPr dirty="0"/>
              <a:t>- **</a:t>
            </a:r>
            <a:r>
              <a:rPr lang="ru-RU"/>
              <a:t>Глобальный</a:t>
            </a:r>
            <a:r>
              <a:rPr dirty="0"/>
              <a:t> </a:t>
            </a:r>
            <a:r>
              <a:rPr lang="ru-RU"/>
              <a:t>перелом</a:t>
            </a:r>
            <a:r>
              <a:rPr dirty="0"/>
              <a:t>:**</a:t>
            </a:r>
          </a:p>
          <a:p>
            <a:r>
              <a:rPr dirty="0"/>
              <a:t>- </a:t>
            </a:r>
            <a:r>
              <a:rPr lang="ru-RU"/>
              <a:t>Генеративный</a:t>
            </a:r>
            <a:r>
              <a:rPr dirty="0"/>
              <a:t> ИИ (GenAI, LLM, Agentic AI) </a:t>
            </a:r>
            <a:r>
              <a:rPr lang="ru-RU"/>
              <a:t>превратился</a:t>
            </a:r>
            <a:r>
              <a:rPr dirty="0"/>
              <a:t> в </a:t>
            </a:r>
            <a:r>
              <a:rPr lang="ru-RU"/>
              <a:t>сквозную</a:t>
            </a:r>
            <a:r>
              <a:rPr dirty="0"/>
              <a:t> </a:t>
            </a:r>
            <a:r>
              <a:rPr lang="ru-RU"/>
              <a:t>базовую</a:t>
            </a:r>
            <a:r>
              <a:rPr dirty="0"/>
              <a:t> </a:t>
            </a:r>
            <a:r>
              <a:rPr lang="ru-RU"/>
              <a:t>технологию</a:t>
            </a:r>
            <a:r>
              <a:rPr dirty="0"/>
              <a:t> </a:t>
            </a:r>
            <a:r>
              <a:rPr lang="ru-RU"/>
              <a:t>всех</a:t>
            </a:r>
            <a:r>
              <a:rPr dirty="0"/>
              <a:t> </a:t>
            </a:r>
            <a:r>
              <a:rPr lang="ru-RU"/>
              <a:t>отраслей</a:t>
            </a:r>
            <a:r>
              <a:rPr dirty="0"/>
              <a:t>.</a:t>
            </a:r>
          </a:p>
          <a:p>
            <a:r>
              <a:rPr dirty="0"/>
              <a:t>- </a:t>
            </a:r>
            <a:r>
              <a:rPr lang="ru-RU"/>
              <a:t>Эрозия</a:t>
            </a:r>
            <a:r>
              <a:rPr dirty="0"/>
              <a:t> </a:t>
            </a:r>
            <a:r>
              <a:rPr lang="ru-RU"/>
              <a:t>традиционных</a:t>
            </a:r>
            <a:r>
              <a:rPr dirty="0"/>
              <a:t> </a:t>
            </a:r>
            <a:r>
              <a:rPr lang="ru-RU"/>
              <a:t>академических</a:t>
            </a:r>
            <a:r>
              <a:rPr dirty="0"/>
              <a:t> </a:t>
            </a:r>
            <a:r>
              <a:rPr lang="ru-RU"/>
              <a:t>форматов</a:t>
            </a:r>
            <a:r>
              <a:rPr dirty="0"/>
              <a:t>: </a:t>
            </a:r>
            <a:r>
              <a:rPr lang="ru-RU"/>
              <a:t>рефераты</a:t>
            </a:r>
            <a:r>
              <a:rPr dirty="0"/>
              <a:t>, </a:t>
            </a:r>
            <a:r>
              <a:rPr lang="ru-RU"/>
              <a:t>типовые</a:t>
            </a:r>
            <a:r>
              <a:rPr dirty="0"/>
              <a:t> </a:t>
            </a:r>
            <a:r>
              <a:rPr lang="ru-RU"/>
              <a:t>эссе</a:t>
            </a:r>
            <a:r>
              <a:rPr dirty="0"/>
              <a:t>, </a:t>
            </a:r>
            <a:r>
              <a:rPr lang="ru-RU"/>
              <a:t>программный</a:t>
            </a:r>
            <a:r>
              <a:rPr dirty="0"/>
              <a:t> </a:t>
            </a:r>
            <a:r>
              <a:rPr lang="ru-RU"/>
              <a:t>код</a:t>
            </a:r>
            <a:r>
              <a:rPr dirty="0"/>
              <a:t> и </a:t>
            </a:r>
            <a:r>
              <a:rPr lang="ru-RU"/>
              <a:t>формулярные</a:t>
            </a:r>
            <a:r>
              <a:rPr dirty="0"/>
              <a:t> </a:t>
            </a:r>
            <a:r>
              <a:rPr lang="ru-RU"/>
              <a:t>отчеты</a:t>
            </a:r>
            <a:r>
              <a:rPr dirty="0"/>
              <a:t> </a:t>
            </a:r>
            <a:r>
              <a:rPr lang="ru-RU"/>
              <a:t>создаются</a:t>
            </a:r>
            <a:r>
              <a:rPr dirty="0"/>
              <a:t> </a:t>
            </a:r>
            <a:r>
              <a:rPr lang="ru-RU"/>
              <a:t>машиной</a:t>
            </a:r>
            <a:r>
              <a:rPr dirty="0"/>
              <a:t> </a:t>
            </a:r>
            <a:r>
              <a:rPr lang="ru-RU"/>
              <a:t>за</a:t>
            </a:r>
            <a:r>
              <a:rPr dirty="0"/>
              <a:t> </a:t>
            </a:r>
            <a:r>
              <a:rPr lang="ru-RU"/>
              <a:t>секунды</a:t>
            </a:r>
            <a:r>
              <a:rPr dirty="0"/>
              <a:t>.</a:t>
            </a:r>
          </a:p>
          <a:p>
            <a:r>
              <a:rPr dirty="0"/>
              <a:t>- Смена </a:t>
            </a:r>
            <a:r>
              <a:rPr lang="ru-RU"/>
              <a:t>роли</a:t>
            </a:r>
            <a:r>
              <a:rPr dirty="0"/>
              <a:t> </a:t>
            </a:r>
            <a:r>
              <a:rPr lang="ru-RU"/>
              <a:t>специалиста</a:t>
            </a:r>
            <a:r>
              <a:rPr dirty="0"/>
              <a:t>: </a:t>
            </a:r>
            <a:r>
              <a:rPr lang="ru-RU"/>
              <a:t>переход</a:t>
            </a:r>
            <a:r>
              <a:rPr dirty="0"/>
              <a:t> </a:t>
            </a:r>
            <a:r>
              <a:rPr lang="ru-RU"/>
              <a:t>от</a:t>
            </a:r>
            <a:r>
              <a:rPr dirty="0"/>
              <a:t> </a:t>
            </a:r>
            <a:r>
              <a:rPr lang="ru-RU"/>
              <a:t>репродукции</a:t>
            </a:r>
            <a:r>
              <a:rPr dirty="0"/>
              <a:t> </a:t>
            </a:r>
            <a:r>
              <a:rPr lang="ru-RU"/>
              <a:t>фактов</a:t>
            </a:r>
            <a:r>
              <a:rPr dirty="0"/>
              <a:t> к </a:t>
            </a:r>
            <a:r>
              <a:rPr lang="ru-RU"/>
              <a:t>формулированию</a:t>
            </a:r>
            <a:r>
              <a:rPr dirty="0"/>
              <a:t> </a:t>
            </a:r>
            <a:r>
              <a:rPr lang="ru-RU"/>
              <a:t>промптов</a:t>
            </a:r>
            <a:r>
              <a:rPr dirty="0"/>
              <a:t>, </a:t>
            </a:r>
            <a:r>
              <a:rPr lang="ru-RU"/>
              <a:t>критическому</a:t>
            </a:r>
            <a:r>
              <a:rPr dirty="0"/>
              <a:t> </a:t>
            </a:r>
            <a:r>
              <a:rPr lang="ru-RU"/>
              <a:t>фактчекингу</a:t>
            </a:r>
            <a:r>
              <a:rPr dirty="0"/>
              <a:t> и </a:t>
            </a:r>
            <a:r>
              <a:rPr lang="ru-RU"/>
              <a:t>верификации</a:t>
            </a:r>
            <a:r>
              <a:rPr dirty="0"/>
              <a:t> </a:t>
            </a:r>
            <a:r>
              <a:rPr lang="ru-RU"/>
              <a:t>галлюцинаций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lang="ru-RU"/>
              <a:t>Национальный</a:t>
            </a:r>
            <a:r>
              <a:rPr dirty="0"/>
              <a:t> </a:t>
            </a:r>
            <a:r>
              <a:rPr lang="ru-RU"/>
              <a:t>мандат</a:t>
            </a:r>
            <a:r>
              <a:rPr dirty="0"/>
              <a:t> </a:t>
            </a:r>
            <a:r>
              <a:rPr lang="ru-RU"/>
              <a:t>Республики</a:t>
            </a:r>
            <a:r>
              <a:rPr dirty="0"/>
              <a:t> </a:t>
            </a:r>
            <a:r>
              <a:rPr lang="ru-RU"/>
              <a:t>Казахстан</a:t>
            </a:r>
            <a:r>
              <a:rPr dirty="0"/>
              <a:t>:**</a:t>
            </a:r>
          </a:p>
          <a:p>
            <a:r>
              <a:rPr dirty="0"/>
              <a:t>- **ПП РК № 604:** </a:t>
            </a:r>
            <a:r>
              <a:rPr lang="ru-RU"/>
              <a:t>Концепция</a:t>
            </a:r>
            <a:r>
              <a:rPr dirty="0"/>
              <a:t> </a:t>
            </a:r>
            <a:r>
              <a:rPr lang="ru-RU"/>
              <a:t>развития</a:t>
            </a:r>
            <a:r>
              <a:rPr dirty="0"/>
              <a:t> ИИ </a:t>
            </a:r>
            <a:r>
              <a:rPr lang="ru-RU"/>
              <a:t>на</a:t>
            </a:r>
            <a:r>
              <a:rPr dirty="0"/>
              <a:t> 2024–2029 </a:t>
            </a:r>
            <a:r>
              <a:rPr lang="ru-RU"/>
              <a:t>годы</a:t>
            </a:r>
            <a:r>
              <a:rPr dirty="0"/>
              <a:t> — </a:t>
            </a:r>
            <a:r>
              <a:rPr lang="ru-RU"/>
              <a:t>масштабная</a:t>
            </a:r>
            <a:r>
              <a:rPr dirty="0"/>
              <a:t> </a:t>
            </a:r>
            <a:r>
              <a:rPr lang="ru-RU"/>
              <a:t>подготовка</a:t>
            </a:r>
            <a:r>
              <a:rPr dirty="0"/>
              <a:t> </a:t>
            </a:r>
            <a:r>
              <a:rPr lang="ru-RU"/>
              <a:t>прикладных</a:t>
            </a:r>
            <a:r>
              <a:rPr dirty="0"/>
              <a:t> </a:t>
            </a:r>
            <a:r>
              <a:rPr lang="ru-RU"/>
              <a:t>кадров</a:t>
            </a:r>
            <a:r>
              <a:rPr dirty="0"/>
              <a:t>, </a:t>
            </a:r>
            <a:r>
              <a:rPr lang="ru-RU"/>
              <a:t>исследователей</a:t>
            </a:r>
            <a:r>
              <a:rPr dirty="0"/>
              <a:t> и </a:t>
            </a:r>
            <a:r>
              <a:rPr lang="ru-RU"/>
              <a:t>построение</a:t>
            </a:r>
            <a:r>
              <a:rPr dirty="0"/>
              <a:t> </a:t>
            </a:r>
            <a:r>
              <a:rPr lang="ru-RU"/>
              <a:t>суверенной</a:t>
            </a:r>
            <a:r>
              <a:rPr dirty="0"/>
              <a:t> </a:t>
            </a:r>
            <a:r>
              <a:rPr lang="ru-RU"/>
              <a:t>языковой</a:t>
            </a:r>
            <a:r>
              <a:rPr dirty="0"/>
              <a:t> </a:t>
            </a:r>
            <a:r>
              <a:rPr lang="ru-RU"/>
              <a:t>модели</a:t>
            </a:r>
            <a:r>
              <a:rPr dirty="0"/>
              <a:t> </a:t>
            </a:r>
            <a:r>
              <a:rPr lang="en-US"/>
              <a:t>KazLLM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lang="ru-RU"/>
              <a:t>Закон</a:t>
            </a:r>
            <a:r>
              <a:rPr dirty="0"/>
              <a:t> № 103-VIII:** «О </a:t>
            </a:r>
            <a:r>
              <a:rPr lang="ru-RU"/>
              <a:t>науке</a:t>
            </a:r>
            <a:r>
              <a:rPr dirty="0"/>
              <a:t> и </a:t>
            </a:r>
            <a:r>
              <a:rPr lang="ru-RU"/>
              <a:t>технологической</a:t>
            </a:r>
            <a:r>
              <a:rPr dirty="0"/>
              <a:t> </a:t>
            </a:r>
            <a:r>
              <a:rPr lang="ru-RU"/>
              <a:t>политике</a:t>
            </a:r>
            <a:r>
              <a:rPr dirty="0"/>
              <a:t>» — </a:t>
            </a:r>
            <a:r>
              <a:rPr lang="ru-RU"/>
              <a:t>коммерциализация</a:t>
            </a:r>
            <a:r>
              <a:rPr dirty="0"/>
              <a:t> и </a:t>
            </a:r>
            <a:r>
              <a:rPr lang="ru-RU"/>
              <a:t>автономия</a:t>
            </a:r>
            <a:r>
              <a:rPr dirty="0"/>
              <a:t> </a:t>
            </a:r>
            <a:r>
              <a:rPr lang="ru-RU"/>
              <a:t>вузов</a:t>
            </a:r>
            <a:r>
              <a:rPr dirty="0"/>
              <a:t>.</a:t>
            </a:r>
          </a:p>
          <a:p>
            <a:r>
              <a:rPr dirty="0"/>
              <a:t>- </a:t>
            </a:r>
            <a:r>
              <a:rPr lang="ru-RU"/>
              <a:t>Новый</a:t>
            </a:r>
            <a:r>
              <a:rPr dirty="0"/>
              <a:t> </a:t>
            </a:r>
            <a:r>
              <a:rPr lang="ru-RU"/>
              <a:t>профильный</a:t>
            </a:r>
            <a:r>
              <a:rPr dirty="0"/>
              <a:t> **</a:t>
            </a:r>
            <a:r>
              <a:rPr lang="ru-RU"/>
              <a:t>Закон</a:t>
            </a:r>
            <a:r>
              <a:rPr dirty="0"/>
              <a:t> РК «</a:t>
            </a:r>
            <a:r>
              <a:rPr lang="ru-RU"/>
              <a:t>Об</a:t>
            </a:r>
            <a:r>
              <a:rPr dirty="0"/>
              <a:t> </a:t>
            </a:r>
            <a:r>
              <a:rPr lang="ru-RU"/>
              <a:t>искусственном</a:t>
            </a:r>
            <a:r>
              <a:rPr dirty="0"/>
              <a:t> </a:t>
            </a:r>
            <a:r>
              <a:rPr lang="ru-RU"/>
              <a:t>интеллекте</a:t>
            </a:r>
            <a:r>
              <a:rPr dirty="0"/>
              <a:t>»**.</a:t>
            </a:r>
          </a:p>
          <a:p>
            <a:r>
              <a:rPr dirty="0"/>
              <a:t>- **</a:t>
            </a:r>
            <a:r>
              <a:rPr lang="ru-RU"/>
              <a:t>Межвузовский стандарт по ИИ (Редакция 2, рекомендован РУМС МНВО РК 25 июня 2026 г.):** переход от разрозненных инициатив к единым отраслевым правилам академической честности, регулированию силлабусов и модели «AI + X».</a:t>
            </a:r>
          </a:p>
          <a:p>
            <a:r>
              <a:rPr lang="ru-RU"/>
              <a:t>- **Педагогический</a:t>
            </a:r>
            <a:r>
              <a:rPr dirty="0"/>
              <a:t> </a:t>
            </a:r>
            <a:r>
              <a:rPr lang="ru-RU"/>
              <a:t>мультипликативный</a:t>
            </a:r>
            <a:r>
              <a:rPr dirty="0"/>
              <a:t> </a:t>
            </a:r>
            <a:r>
              <a:rPr lang="ru-RU"/>
              <a:t>эффект</a:t>
            </a:r>
            <a:r>
              <a:rPr dirty="0"/>
              <a:t>:**</a:t>
            </a:r>
          </a:p>
          <a:p>
            <a:r>
              <a:rPr dirty="0"/>
              <a:t>- </a:t>
            </a:r>
            <a:r>
              <a:rPr lang="ru-RU"/>
              <a:t>КазНПУ</a:t>
            </a:r>
            <a:r>
              <a:rPr dirty="0"/>
              <a:t> </a:t>
            </a:r>
            <a:r>
              <a:rPr lang="ru-RU"/>
              <a:t>готовит</a:t>
            </a:r>
            <a:r>
              <a:rPr dirty="0"/>
              <a:t> </a:t>
            </a:r>
            <a:r>
              <a:rPr lang="ru-RU"/>
              <a:t>кадры</a:t>
            </a:r>
            <a:r>
              <a:rPr dirty="0"/>
              <a:t> </a:t>
            </a:r>
            <a:r>
              <a:rPr lang="ru-RU"/>
              <a:t>для</a:t>
            </a:r>
            <a:r>
              <a:rPr dirty="0"/>
              <a:t> </a:t>
            </a:r>
            <a:r>
              <a:rPr lang="ru-RU"/>
              <a:t>обучения</a:t>
            </a:r>
            <a:r>
              <a:rPr dirty="0"/>
              <a:t> 4 </a:t>
            </a:r>
            <a:r>
              <a:rPr lang="ru-RU"/>
              <a:t>миллионов</a:t>
            </a:r>
            <a:r>
              <a:rPr dirty="0"/>
              <a:t> </a:t>
            </a:r>
            <a:r>
              <a:rPr lang="ru-RU"/>
              <a:t>казахстанских</a:t>
            </a:r>
            <a:r>
              <a:rPr dirty="0"/>
              <a:t> </a:t>
            </a:r>
            <a:r>
              <a:rPr lang="ru-RU"/>
              <a:t>школьников</a:t>
            </a:r>
            <a:r>
              <a:rPr dirty="0"/>
              <a:t>.</a:t>
            </a:r>
          </a:p>
          <a:p>
            <a:r>
              <a:rPr dirty="0"/>
              <a:t>- </a:t>
            </a:r>
            <a:r>
              <a:rPr lang="ru-RU"/>
              <a:t>Если</a:t>
            </a:r>
            <a:r>
              <a:rPr dirty="0"/>
              <a:t> </a:t>
            </a:r>
            <a:r>
              <a:rPr lang="ru-RU"/>
              <a:t>учитель</a:t>
            </a:r>
            <a:r>
              <a:rPr dirty="0"/>
              <a:t> </a:t>
            </a:r>
            <a:r>
              <a:rPr lang="ru-RU"/>
              <a:t>не</a:t>
            </a:r>
            <a:r>
              <a:rPr dirty="0"/>
              <a:t> </a:t>
            </a:r>
            <a:r>
              <a:rPr lang="ru-RU"/>
              <a:t>владеет</a:t>
            </a:r>
            <a:r>
              <a:rPr dirty="0"/>
              <a:t> </a:t>
            </a:r>
            <a:r>
              <a:rPr lang="ru-RU"/>
              <a:t>культурой</a:t>
            </a:r>
            <a:r>
              <a:rPr dirty="0"/>
              <a:t> ИИ </a:t>
            </a:r>
            <a:r>
              <a:rPr lang="ru-RU"/>
              <a:t>или</a:t>
            </a:r>
            <a:r>
              <a:rPr dirty="0"/>
              <a:t> </a:t>
            </a:r>
            <a:r>
              <a:rPr lang="ru-RU"/>
              <a:t>слепо</a:t>
            </a:r>
            <a:r>
              <a:rPr dirty="0"/>
              <a:t> </a:t>
            </a:r>
            <a:r>
              <a:rPr lang="ru-RU"/>
              <a:t>его</a:t>
            </a:r>
            <a:r>
              <a:rPr dirty="0"/>
              <a:t> </a:t>
            </a:r>
            <a:r>
              <a:rPr lang="ru-RU"/>
              <a:t>боится</a:t>
            </a:r>
            <a:r>
              <a:rPr dirty="0"/>
              <a:t> — </a:t>
            </a:r>
            <a:r>
              <a:rPr lang="ru-RU"/>
              <a:t>цифровая</a:t>
            </a:r>
            <a:r>
              <a:rPr dirty="0"/>
              <a:t> </a:t>
            </a:r>
            <a:r>
              <a:rPr lang="ru-RU"/>
              <a:t>трансформация</a:t>
            </a:r>
            <a:r>
              <a:rPr dirty="0"/>
              <a:t> </a:t>
            </a:r>
            <a:r>
              <a:rPr lang="ru-RU"/>
              <a:t>страны</a:t>
            </a:r>
            <a:r>
              <a:rPr dirty="0"/>
              <a:t> </a:t>
            </a:r>
            <a:r>
              <a:rPr lang="ru-RU"/>
              <a:t>теряет</a:t>
            </a:r>
            <a:r>
              <a:rPr dirty="0"/>
              <a:t> </a:t>
            </a:r>
            <a:r>
              <a:rPr lang="ru-RU"/>
              <a:t>устойчивость</a:t>
            </a:r>
            <a:r>
              <a:rPr dirty="0"/>
              <a:t>.</a:t>
            </a:r>
          </a:p>
          <a:p>
            <a:r>
              <a:rPr dirty="0"/>
              <a:t>- </a:t>
            </a:r>
            <a:r>
              <a:rPr lang="ru-RU"/>
              <a:t>Миссия</a:t>
            </a:r>
            <a:r>
              <a:rPr dirty="0"/>
              <a:t> </a:t>
            </a:r>
            <a:r>
              <a:rPr lang="ru-RU"/>
              <a:t>вуза</a:t>
            </a:r>
            <a:r>
              <a:rPr dirty="0"/>
              <a:t>: </a:t>
            </a:r>
            <a:r>
              <a:rPr lang="ru-RU"/>
              <a:t>разработать</a:t>
            </a:r>
            <a:r>
              <a:rPr dirty="0"/>
              <a:t> </a:t>
            </a:r>
            <a:r>
              <a:rPr lang="ru-RU"/>
              <a:t>целостную</a:t>
            </a:r>
            <a:r>
              <a:rPr dirty="0"/>
              <a:t> </a:t>
            </a:r>
            <a:r>
              <a:rPr lang="ru-RU"/>
              <a:t>модель</a:t>
            </a:r>
            <a:r>
              <a:rPr dirty="0"/>
              <a:t> </a:t>
            </a:r>
            <a:r>
              <a:rPr lang="ru-RU"/>
              <a:t>подготовки</a:t>
            </a:r>
            <a:r>
              <a:rPr dirty="0"/>
              <a:t> </a:t>
            </a:r>
            <a:r>
              <a:rPr lang="ru-RU"/>
              <a:t>педагога</a:t>
            </a:r>
            <a:r>
              <a:rPr dirty="0"/>
              <a:t> — </a:t>
            </a:r>
            <a:r>
              <a:rPr lang="ru-RU"/>
              <a:t>этичного</a:t>
            </a:r>
            <a:r>
              <a:rPr dirty="0"/>
              <a:t> </a:t>
            </a:r>
            <a:r>
              <a:rPr lang="ru-RU"/>
              <a:t>наставника</a:t>
            </a:r>
            <a:r>
              <a:rPr dirty="0"/>
              <a:t> и </a:t>
            </a:r>
            <a:r>
              <a:rPr lang="ru-RU"/>
              <a:t>архитектора</a:t>
            </a:r>
            <a:r>
              <a:rPr dirty="0"/>
              <a:t> </a:t>
            </a:r>
            <a:r>
              <a:rPr lang="ru-RU"/>
              <a:t>образовательного</a:t>
            </a:r>
            <a:r>
              <a:rPr dirty="0"/>
              <a:t> </a:t>
            </a:r>
            <a:r>
              <a:rPr lang="ru-RU"/>
              <a:t>опыта</a:t>
            </a:r>
            <a:r>
              <a:rPr dirty="0"/>
              <a:t>.  </a:t>
            </a:r>
          </a:p>
          <a:p>
            <a:r>
              <a:rPr dirty="0"/>
              <a:t>**</a:t>
            </a:r>
            <a:r>
              <a:rPr lang="ru-RU"/>
              <a:t>Заметки</a:t>
            </a:r>
            <a:r>
              <a:rPr dirty="0"/>
              <a:t> </a:t>
            </a:r>
            <a:r>
              <a:rPr lang="ru-RU"/>
              <a:t>для</a:t>
            </a:r>
            <a:r>
              <a:rPr dirty="0"/>
              <a:t> </a:t>
            </a:r>
            <a:r>
              <a:rPr lang="ru-RU"/>
              <a:t>докладчика</a:t>
            </a:r>
            <a:r>
              <a:rPr dirty="0"/>
              <a:t> (Speaker Notes):**«</a:t>
            </a:r>
            <a:r>
              <a:rPr lang="ru-RU"/>
              <a:t>Правительство</a:t>
            </a:r>
            <a:r>
              <a:rPr dirty="0"/>
              <a:t> </a:t>
            </a:r>
            <a:r>
              <a:rPr lang="ru-RU"/>
              <a:t>Казахстана</a:t>
            </a:r>
            <a:r>
              <a:rPr dirty="0"/>
              <a:t> </a:t>
            </a:r>
            <a:r>
              <a:rPr lang="ru-RU"/>
              <a:t>приняло</a:t>
            </a:r>
            <a:r>
              <a:rPr dirty="0"/>
              <a:t> </a:t>
            </a:r>
            <a:r>
              <a:rPr lang="ru-RU"/>
              <a:t>Концепцию</a:t>
            </a:r>
            <a:r>
              <a:rPr dirty="0"/>
              <a:t> </a:t>
            </a:r>
            <a:r>
              <a:rPr lang="ru-RU"/>
              <a:t>развития</a:t>
            </a:r>
            <a:r>
              <a:rPr dirty="0"/>
              <a:t> ИИ № 604</a:t>
            </a:r>
            <a:r>
              <a:rPr lang="ru-RU"/>
              <a:t>, а Республиканский учебно-методический совет МНВО РК 25 июня 2026 года рекомендовал Межвузовский стандарт по применению ИИ</a:t>
            </a:r>
            <a:r>
              <a:rPr dirty="0"/>
              <a:t>. </a:t>
            </a:r>
            <a:r>
              <a:rPr lang="ru-RU"/>
              <a:t>Но</a:t>
            </a:r>
            <a:r>
              <a:rPr dirty="0"/>
              <a:t> </a:t>
            </a:r>
            <a:r>
              <a:rPr lang="ru-RU"/>
              <a:t>проводником</a:t>
            </a:r>
            <a:r>
              <a:rPr dirty="0"/>
              <a:t> </a:t>
            </a:r>
            <a:r>
              <a:rPr lang="ru-RU"/>
              <a:t>этих</a:t>
            </a:r>
            <a:r>
              <a:rPr dirty="0"/>
              <a:t> </a:t>
            </a:r>
            <a:r>
              <a:rPr lang="ru-RU"/>
              <a:t>изменений</a:t>
            </a:r>
            <a:r>
              <a:rPr dirty="0"/>
              <a:t> в </a:t>
            </a:r>
            <a:r>
              <a:rPr lang="ru-RU"/>
              <a:t>школы</a:t>
            </a:r>
            <a:r>
              <a:rPr dirty="0"/>
              <a:t> </a:t>
            </a:r>
            <a:r>
              <a:rPr lang="ru-RU"/>
              <a:t>неизбежно</a:t>
            </a:r>
            <a:r>
              <a:rPr dirty="0"/>
              <a:t> </a:t>
            </a:r>
            <a:r>
              <a:rPr lang="ru-RU"/>
              <a:t>становится</a:t>
            </a:r>
            <a:r>
              <a:rPr dirty="0"/>
              <a:t> </a:t>
            </a:r>
            <a:r>
              <a:rPr lang="ru-RU"/>
              <a:t>учитель</a:t>
            </a:r>
            <a:r>
              <a:rPr dirty="0"/>
              <a:t>. </a:t>
            </a:r>
            <a:r>
              <a:rPr lang="ru-RU"/>
              <a:t>Если</a:t>
            </a:r>
            <a:r>
              <a:rPr dirty="0"/>
              <a:t> </a:t>
            </a:r>
            <a:r>
              <a:rPr lang="ru-RU"/>
              <a:t>педагог</a:t>
            </a:r>
            <a:r>
              <a:rPr dirty="0"/>
              <a:t> </a:t>
            </a:r>
            <a:r>
              <a:rPr lang="ru-RU"/>
              <a:t>не</a:t>
            </a:r>
            <a:r>
              <a:rPr dirty="0"/>
              <a:t> </a:t>
            </a:r>
            <a:r>
              <a:rPr lang="ru-RU"/>
              <a:t>понимает</a:t>
            </a:r>
            <a:r>
              <a:rPr dirty="0"/>
              <a:t> </a:t>
            </a:r>
            <a:r>
              <a:rPr lang="ru-RU"/>
              <a:t>природы</a:t>
            </a:r>
            <a:r>
              <a:rPr dirty="0"/>
              <a:t> </a:t>
            </a:r>
            <a:r>
              <a:rPr lang="ru-RU"/>
              <a:t>генеративных</a:t>
            </a:r>
            <a:r>
              <a:rPr dirty="0"/>
              <a:t> </a:t>
            </a:r>
            <a:r>
              <a:rPr lang="ru-RU"/>
              <a:t>систем</a:t>
            </a:r>
            <a:r>
              <a:rPr dirty="0"/>
              <a:t> и </a:t>
            </a:r>
            <a:r>
              <a:rPr lang="ru-RU"/>
              <a:t>принципов</a:t>
            </a:r>
            <a:r>
              <a:rPr dirty="0"/>
              <a:t> </a:t>
            </a:r>
            <a:r>
              <a:rPr lang="ru-RU"/>
              <a:t>фактчекинга</a:t>
            </a:r>
            <a:r>
              <a:rPr dirty="0"/>
              <a:t>, </a:t>
            </a:r>
            <a:r>
              <a:rPr lang="ru-RU"/>
              <a:t>школьники</a:t>
            </a:r>
            <a:r>
              <a:rPr dirty="0"/>
              <a:t> </a:t>
            </a:r>
            <a:r>
              <a:rPr lang="ru-RU"/>
              <a:t>остаются</a:t>
            </a:r>
            <a:r>
              <a:rPr dirty="0"/>
              <a:t> </a:t>
            </a:r>
            <a:r>
              <a:rPr lang="ru-RU"/>
              <a:t>один</a:t>
            </a:r>
            <a:r>
              <a:rPr dirty="0"/>
              <a:t> </a:t>
            </a:r>
            <a:r>
              <a:rPr lang="ru-RU"/>
              <a:t>на</a:t>
            </a:r>
            <a:r>
              <a:rPr dirty="0"/>
              <a:t> </a:t>
            </a:r>
            <a:r>
              <a:rPr lang="ru-RU"/>
              <a:t>один</a:t>
            </a:r>
            <a:r>
              <a:rPr dirty="0"/>
              <a:t> с </a:t>
            </a:r>
            <a:r>
              <a:rPr lang="ru-RU"/>
              <a:t>бесконтрольным</a:t>
            </a:r>
            <a:r>
              <a:rPr dirty="0"/>
              <a:t> </a:t>
            </a:r>
            <a:r>
              <a:rPr lang="ru-RU"/>
              <a:t>контентом</a:t>
            </a:r>
            <a:r>
              <a:rPr dirty="0"/>
              <a:t>. </a:t>
            </a:r>
            <a:r>
              <a:rPr lang="ru-RU"/>
              <a:t>Поэтому</a:t>
            </a:r>
            <a:r>
              <a:rPr dirty="0"/>
              <a:t> </a:t>
            </a:r>
            <a:r>
              <a:rPr lang="ru-RU"/>
              <a:t>КазНПУ</a:t>
            </a:r>
            <a:r>
              <a:rPr dirty="0"/>
              <a:t> </a:t>
            </a:r>
            <a:r>
              <a:rPr lang="ru-RU"/>
              <a:t>разработал</a:t>
            </a:r>
            <a:r>
              <a:rPr dirty="0"/>
              <a:t> </a:t>
            </a:r>
            <a:r>
              <a:rPr lang="ru-RU"/>
              <a:t>концепцию</a:t>
            </a:r>
            <a:r>
              <a:rPr dirty="0"/>
              <a:t> </a:t>
            </a:r>
            <a:r>
              <a:rPr lang="ru-RU"/>
              <a:t>профилизации "AI + Педагогика", переводящую межвузовский стандарт в плоскость школоцентричного образования</a:t>
            </a:r>
            <a:r>
              <a:rPr dirty="0"/>
              <a:t>».</a:t>
            </a:r>
          </a:p>
          <a:p>
            <a:endParaRPr dirty="0"/>
          </a:p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Источник</a:t>
            </a:r>
            <a:r>
              <a:rPr dirty="0"/>
              <a:t>: </a:t>
            </a:r>
            <a:r>
              <a:rPr dirty="0" err="1"/>
              <a:t>предоставленные</a:t>
            </a:r>
            <a:r>
              <a:rPr dirty="0"/>
              <a:t> presentation_ai_human_capital_abai_experience.md и .html, </a:t>
            </a:r>
            <a:r>
              <a:rPr dirty="0" err="1"/>
              <a:t>раздел</a:t>
            </a:r>
            <a:r>
              <a:rPr dirty="0"/>
              <a:t> 2.</a:t>
            </a:r>
          </a:p>
          <a:p>
            <a:r>
              <a:rPr dirty="0" err="1"/>
              <a:t>Материал</a:t>
            </a:r>
            <a:r>
              <a:rPr dirty="0"/>
              <a:t> </a:t>
            </a:r>
            <a:r>
              <a:rPr dirty="0" err="1"/>
              <a:t>представляет</a:t>
            </a:r>
            <a:r>
              <a:rPr dirty="0"/>
              <a:t> </a:t>
            </a:r>
            <a:r>
              <a:rPr dirty="0" err="1"/>
              <a:t>концепцию</a:t>
            </a:r>
            <a:r>
              <a:rPr dirty="0"/>
              <a:t>. </a:t>
            </a:r>
            <a:r>
              <a:rPr dirty="0" err="1"/>
              <a:t>Целевые</a:t>
            </a:r>
            <a:r>
              <a:rPr dirty="0"/>
              <a:t> </a:t>
            </a:r>
            <a:r>
              <a:rPr dirty="0" err="1"/>
              <a:t>показатели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являются</a:t>
            </a:r>
            <a:r>
              <a:rPr dirty="0"/>
              <a:t> </a:t>
            </a:r>
            <a:r>
              <a:rPr dirty="0" err="1"/>
              <a:t>достигнутыми</a:t>
            </a:r>
            <a:r>
              <a:rPr dirty="0"/>
              <a:t> </a:t>
            </a:r>
            <a:r>
              <a:rPr dirty="0" err="1"/>
              <a:t>результатами</a:t>
            </a:r>
            <a:r>
              <a:rPr dirty="0"/>
              <a:t>. </a:t>
            </a:r>
            <a:r>
              <a:rPr dirty="0" err="1"/>
              <a:t>Внешние</a:t>
            </a:r>
            <a:r>
              <a:rPr dirty="0"/>
              <a:t> </a:t>
            </a:r>
            <a:r>
              <a:rPr dirty="0" err="1"/>
              <a:t>источники</a:t>
            </a:r>
            <a:r>
              <a:rPr dirty="0"/>
              <a:t> </a:t>
            </a:r>
            <a:r>
              <a:rPr dirty="0" err="1"/>
              <a:t>приведены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авторскому</a:t>
            </a:r>
            <a:r>
              <a:rPr dirty="0"/>
              <a:t> </a:t>
            </a:r>
            <a:r>
              <a:rPr dirty="0" err="1"/>
              <a:t>материалу</a:t>
            </a:r>
            <a:r>
              <a:rPr dirty="0"/>
              <a:t>,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независимой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 СТРАТЕГИЧЕСКАЯ РАЗВИЛКА: ПОЧЕМУ ЗАПРЕТЫ И ДЕТЕКТОРЫ ВЕДУТ В ТУПИК</a:t>
            </a:r>
          </a:p>
          <a:p>
            <a:endParaRPr dirty="0"/>
          </a:p>
          <a:p>
            <a:r>
              <a:rPr dirty="0"/>
              <a:t>#### </a:t>
            </a:r>
            <a:r>
              <a:rPr dirty="0" err="1"/>
              <a:t>Сравнительная</a:t>
            </a:r>
            <a:r>
              <a:rPr dirty="0"/>
              <a:t> </a:t>
            </a:r>
            <a:r>
              <a:rPr dirty="0" err="1"/>
              <a:t>матрица</a:t>
            </a:r>
            <a:r>
              <a:rPr dirty="0"/>
              <a:t> </a:t>
            </a:r>
            <a:r>
              <a:rPr dirty="0" err="1"/>
              <a:t>подходов</a:t>
            </a:r>
            <a:endParaRPr dirty="0"/>
          </a:p>
          <a:p>
            <a:r>
              <a:rPr dirty="0"/>
              <a:t>**</a:t>
            </a:r>
            <a:r>
              <a:rPr dirty="0" err="1"/>
              <a:t>Позиция</a:t>
            </a:r>
            <a:r>
              <a:rPr dirty="0"/>
              <a:t> к ИИ**</a:t>
            </a:r>
          </a:p>
          <a:p>
            <a:r>
              <a:rPr dirty="0" err="1"/>
              <a:t>Тотальный</a:t>
            </a:r>
            <a:r>
              <a:rPr dirty="0"/>
              <a:t> </a:t>
            </a:r>
            <a:r>
              <a:rPr dirty="0" err="1"/>
              <a:t>запрет</a:t>
            </a:r>
            <a:r>
              <a:rPr dirty="0"/>
              <a:t> </a:t>
            </a:r>
            <a:r>
              <a:rPr dirty="0" err="1"/>
              <a:t>нейросетей</a:t>
            </a:r>
            <a:r>
              <a:rPr dirty="0"/>
              <a:t>, </a:t>
            </a:r>
            <a:r>
              <a:rPr dirty="0" err="1"/>
              <a:t>признание</a:t>
            </a:r>
            <a:r>
              <a:rPr dirty="0"/>
              <a:t> </a:t>
            </a:r>
            <a:r>
              <a:rPr dirty="0" err="1"/>
              <a:t>любого</a:t>
            </a:r>
            <a:r>
              <a:rPr dirty="0"/>
              <a:t> </a:t>
            </a:r>
            <a:r>
              <a:rPr dirty="0" err="1"/>
              <a:t>применения</a:t>
            </a:r>
            <a:r>
              <a:rPr dirty="0"/>
              <a:t> </a:t>
            </a:r>
            <a:r>
              <a:rPr dirty="0" err="1"/>
              <a:t>обманом</a:t>
            </a:r>
            <a:r>
              <a:rPr dirty="0"/>
              <a:t>.**</a:t>
            </a:r>
            <a:r>
              <a:rPr dirty="0" err="1"/>
              <a:t>Легализация</a:t>
            </a:r>
            <a:r>
              <a:rPr dirty="0"/>
              <a:t> и </a:t>
            </a:r>
            <a:r>
              <a:rPr dirty="0" err="1"/>
              <a:t>прозрачность</a:t>
            </a:r>
            <a:r>
              <a:rPr dirty="0"/>
              <a:t>:** </a:t>
            </a:r>
            <a:r>
              <a:rPr dirty="0" err="1"/>
              <a:t>концепция</a:t>
            </a:r>
            <a:r>
              <a:rPr dirty="0"/>
              <a:t> 4-уровневой </a:t>
            </a:r>
            <a:r>
              <a:rPr dirty="0" err="1"/>
              <a:t>шкалы</a:t>
            </a:r>
            <a:r>
              <a:rPr dirty="0"/>
              <a:t> </a:t>
            </a:r>
            <a:r>
              <a:rPr dirty="0" err="1"/>
              <a:t>прозрачности</a:t>
            </a:r>
            <a:r>
              <a:rPr dirty="0"/>
              <a:t> силлабусов AI Disclosure Scale (0–3).</a:t>
            </a:r>
          </a:p>
          <a:p>
            <a:r>
              <a:rPr dirty="0"/>
              <a:t>**</a:t>
            </a:r>
            <a:r>
              <a:rPr dirty="0" err="1"/>
              <a:t>Инструмент</a:t>
            </a:r>
            <a:r>
              <a:rPr dirty="0"/>
              <a:t> </a:t>
            </a:r>
            <a:r>
              <a:rPr dirty="0" err="1"/>
              <a:t>контроля</a:t>
            </a:r>
            <a:r>
              <a:rPr dirty="0"/>
              <a:t>**</a:t>
            </a:r>
          </a:p>
          <a:p>
            <a:r>
              <a:rPr dirty="0" err="1"/>
              <a:t>Слепая</a:t>
            </a:r>
            <a:r>
              <a:rPr dirty="0"/>
              <a:t> </a:t>
            </a:r>
            <a:r>
              <a:rPr dirty="0" err="1"/>
              <a:t>вера</a:t>
            </a:r>
            <a:r>
              <a:rPr dirty="0"/>
              <a:t> в </a:t>
            </a:r>
            <a:r>
              <a:rPr dirty="0" err="1"/>
              <a:t>детекторы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(AI Checkers) с </a:t>
            </a:r>
            <a:r>
              <a:rPr dirty="0" err="1"/>
              <a:t>автоматическими</a:t>
            </a:r>
            <a:r>
              <a:rPr dirty="0"/>
              <a:t> </a:t>
            </a:r>
            <a:r>
              <a:rPr dirty="0" err="1"/>
              <a:t>наказаниями</a:t>
            </a:r>
            <a:r>
              <a:rPr dirty="0"/>
              <a:t>.**</a:t>
            </a:r>
            <a:r>
              <a:rPr dirty="0" err="1"/>
              <a:t>Презумпция</a:t>
            </a:r>
            <a:r>
              <a:rPr dirty="0"/>
              <a:t> </a:t>
            </a:r>
            <a:r>
              <a:rPr dirty="0" err="1"/>
              <a:t>невиновности</a:t>
            </a:r>
            <a:r>
              <a:rPr dirty="0"/>
              <a:t>:** </a:t>
            </a:r>
            <a:r>
              <a:rPr dirty="0" err="1"/>
              <a:t>процент</a:t>
            </a:r>
            <a:r>
              <a:rPr dirty="0"/>
              <a:t> </a:t>
            </a:r>
            <a:r>
              <a:rPr dirty="0" err="1"/>
              <a:t>детектора</a:t>
            </a:r>
            <a:r>
              <a:rPr dirty="0"/>
              <a:t> </a:t>
            </a:r>
            <a:r>
              <a:rPr dirty="0" err="1"/>
              <a:t>юридически</a:t>
            </a:r>
            <a:r>
              <a:rPr dirty="0"/>
              <a:t> </a:t>
            </a:r>
            <a:r>
              <a:rPr dirty="0" err="1"/>
              <a:t>ничтожен</a:t>
            </a:r>
            <a:r>
              <a:rPr dirty="0"/>
              <a:t>; </a:t>
            </a:r>
            <a:r>
              <a:rPr dirty="0" err="1"/>
              <a:t>концепция</a:t>
            </a:r>
            <a:r>
              <a:rPr dirty="0"/>
              <a:t> </a:t>
            </a:r>
            <a:r>
              <a:rPr dirty="0" err="1"/>
              <a:t>обязательного</a:t>
            </a:r>
            <a:r>
              <a:rPr dirty="0"/>
              <a:t> </a:t>
            </a:r>
            <a:r>
              <a:rPr dirty="0" err="1"/>
              <a:t>устного</a:t>
            </a:r>
            <a:r>
              <a:rPr dirty="0"/>
              <a:t> </a:t>
            </a:r>
            <a:r>
              <a:rPr dirty="0" err="1"/>
              <a:t>собеседования</a:t>
            </a:r>
            <a:r>
              <a:rPr dirty="0"/>
              <a:t> **Viva Voce**.</a:t>
            </a:r>
          </a:p>
          <a:p>
            <a:r>
              <a:rPr dirty="0"/>
              <a:t>**</a:t>
            </a:r>
            <a:r>
              <a:rPr dirty="0" err="1"/>
              <a:t>Языковая</a:t>
            </a:r>
            <a:r>
              <a:rPr dirty="0"/>
              <a:t> </a:t>
            </a:r>
            <a:r>
              <a:rPr dirty="0" err="1"/>
              <a:t>справедливость</a:t>
            </a:r>
            <a:r>
              <a:rPr dirty="0"/>
              <a:t>**</a:t>
            </a:r>
            <a:endParaRPr lang="ru-RU" dirty="0"/>
          </a:p>
          <a:p>
            <a:r>
              <a:rPr dirty="0" err="1"/>
              <a:t>Дискриминация</a:t>
            </a:r>
            <a:r>
              <a:rPr dirty="0"/>
              <a:t>: </a:t>
            </a:r>
            <a:r>
              <a:rPr dirty="0" err="1"/>
              <a:t>до</a:t>
            </a:r>
            <a:r>
              <a:rPr dirty="0"/>
              <a:t> **30% </a:t>
            </a:r>
            <a:r>
              <a:rPr dirty="0" err="1"/>
              <a:t>ложноположительных</a:t>
            </a:r>
            <a:r>
              <a:rPr dirty="0"/>
              <a:t> </a:t>
            </a:r>
            <a:r>
              <a:rPr dirty="0" err="1"/>
              <a:t>срабатываний</a:t>
            </a:r>
            <a:r>
              <a:rPr dirty="0"/>
              <a:t>**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текстах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казахском</a:t>
            </a:r>
            <a:r>
              <a:rPr dirty="0"/>
              <a:t> </a:t>
            </a:r>
            <a:r>
              <a:rPr dirty="0" err="1"/>
              <a:t>языке</a:t>
            </a:r>
            <a:r>
              <a:rPr dirty="0"/>
              <a:t>.</a:t>
            </a:r>
            <a:r>
              <a:rPr lang="ru-RU" dirty="0"/>
              <a:t> </a:t>
            </a:r>
            <a:r>
              <a:rPr dirty="0" err="1"/>
              <a:t>Защита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машинных</a:t>
            </a:r>
            <a:r>
              <a:rPr dirty="0"/>
              <a:t> </a:t>
            </a:r>
            <a:r>
              <a:rPr dirty="0" err="1"/>
              <a:t>ошибок</a:t>
            </a:r>
            <a:r>
              <a:rPr dirty="0"/>
              <a:t> </a:t>
            </a:r>
            <a:r>
              <a:rPr dirty="0" err="1"/>
              <a:t>алгоритмов</a:t>
            </a:r>
            <a:r>
              <a:rPr dirty="0"/>
              <a:t>, </a:t>
            </a:r>
            <a:r>
              <a:rPr dirty="0" err="1"/>
              <a:t>равные</a:t>
            </a:r>
            <a:r>
              <a:rPr dirty="0"/>
              <a:t> </a:t>
            </a:r>
            <a:r>
              <a:rPr dirty="0" err="1"/>
              <a:t>гарантии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государственного</a:t>
            </a:r>
            <a:r>
              <a:rPr dirty="0"/>
              <a:t> и </a:t>
            </a:r>
            <a:r>
              <a:rPr dirty="0" err="1"/>
              <a:t>русского</a:t>
            </a:r>
            <a:r>
              <a:rPr dirty="0"/>
              <a:t> </a:t>
            </a:r>
            <a:r>
              <a:rPr dirty="0" err="1"/>
              <a:t>языков</a:t>
            </a:r>
            <a:r>
              <a:rPr dirty="0"/>
              <a:t>.</a:t>
            </a:r>
          </a:p>
          <a:p>
            <a:r>
              <a:rPr dirty="0"/>
              <a:t>**</a:t>
            </a:r>
            <a:r>
              <a:rPr dirty="0" err="1"/>
              <a:t>Дидактика</a:t>
            </a:r>
            <a:r>
              <a:rPr dirty="0"/>
              <a:t>**</a:t>
            </a:r>
          </a:p>
          <a:p>
            <a:r>
              <a:rPr dirty="0" err="1"/>
              <a:t>Имитация</a:t>
            </a:r>
            <a:r>
              <a:rPr dirty="0"/>
              <a:t>: </a:t>
            </a:r>
            <a:r>
              <a:rPr dirty="0" err="1"/>
              <a:t>студенты</a:t>
            </a:r>
            <a:r>
              <a:rPr dirty="0"/>
              <a:t> </a:t>
            </a:r>
            <a:r>
              <a:rPr dirty="0" err="1"/>
              <a:t>скрывают</a:t>
            </a:r>
            <a:r>
              <a:rPr dirty="0"/>
              <a:t> ИИ, </a:t>
            </a:r>
            <a:r>
              <a:rPr dirty="0" err="1"/>
              <a:t>процветает</a:t>
            </a:r>
            <a:r>
              <a:rPr dirty="0"/>
              <a:t> </a:t>
            </a:r>
            <a:r>
              <a:rPr dirty="0" err="1"/>
              <a:t>генеративный</a:t>
            </a:r>
            <a:r>
              <a:rPr dirty="0"/>
              <a:t> </a:t>
            </a:r>
            <a:r>
              <a:rPr dirty="0" err="1"/>
              <a:t>плагиат</a:t>
            </a:r>
            <a:r>
              <a:rPr dirty="0"/>
              <a:t>.**</a:t>
            </a:r>
            <a:r>
              <a:rPr dirty="0" err="1"/>
              <a:t>Концепция</a:t>
            </a:r>
            <a:r>
              <a:rPr dirty="0"/>
              <a:t> </a:t>
            </a:r>
            <a:r>
              <a:rPr dirty="0" err="1"/>
              <a:t>аутентичного</a:t>
            </a:r>
            <a:r>
              <a:rPr dirty="0"/>
              <a:t> </a:t>
            </a:r>
            <a:r>
              <a:rPr dirty="0" err="1"/>
              <a:t>оценивания</a:t>
            </a:r>
            <a:r>
              <a:rPr dirty="0"/>
              <a:t>:** </a:t>
            </a:r>
            <a:r>
              <a:rPr dirty="0" err="1"/>
              <a:t>фокус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анализе</a:t>
            </a:r>
            <a:r>
              <a:rPr dirty="0"/>
              <a:t> </a:t>
            </a:r>
            <a:r>
              <a:rPr dirty="0" err="1"/>
              <a:t>процесса</a:t>
            </a:r>
            <a:r>
              <a:rPr dirty="0"/>
              <a:t> </a:t>
            </a:r>
            <a:r>
              <a:rPr dirty="0" err="1"/>
              <a:t>рассуждений</a:t>
            </a:r>
            <a:r>
              <a:rPr dirty="0"/>
              <a:t>, </a:t>
            </a:r>
            <a:r>
              <a:rPr dirty="0" err="1"/>
              <a:t>деконструкции</a:t>
            </a:r>
            <a:r>
              <a:rPr dirty="0"/>
              <a:t> </a:t>
            </a:r>
            <a:r>
              <a:rPr dirty="0" err="1"/>
              <a:t>галлюцинаций</a:t>
            </a:r>
            <a:r>
              <a:rPr dirty="0"/>
              <a:t> LLM и Demo-Exam.</a:t>
            </a:r>
          </a:p>
          <a:p>
            <a:endParaRPr dirty="0"/>
          </a:p>
          <a:p>
            <a:r>
              <a:rPr dirty="0"/>
              <a:t>**</a:t>
            </a:r>
            <a:r>
              <a:rPr dirty="0" err="1"/>
              <a:t>Заметки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докладчика</a:t>
            </a:r>
            <a:r>
              <a:rPr dirty="0"/>
              <a:t> (Speaker Notes):**«В </a:t>
            </a:r>
            <a:r>
              <a:rPr dirty="0" err="1"/>
              <a:t>начале</a:t>
            </a:r>
            <a:r>
              <a:rPr dirty="0"/>
              <a:t> </a:t>
            </a:r>
            <a:r>
              <a:rPr dirty="0" err="1"/>
              <a:t>дискуссий</a:t>
            </a:r>
            <a:r>
              <a:rPr dirty="0"/>
              <a:t> </a:t>
            </a:r>
            <a:r>
              <a:rPr dirty="0" err="1"/>
              <a:t>вокруг</a:t>
            </a:r>
            <a:r>
              <a:rPr dirty="0"/>
              <a:t> ИИ </a:t>
            </a:r>
            <a:r>
              <a:rPr dirty="0" err="1"/>
              <a:t>многие</a:t>
            </a:r>
            <a:r>
              <a:rPr dirty="0"/>
              <a:t> </a:t>
            </a:r>
            <a:r>
              <a:rPr dirty="0" err="1"/>
              <a:t>склонялись</a:t>
            </a:r>
            <a:r>
              <a:rPr dirty="0"/>
              <a:t> к </a:t>
            </a:r>
            <a:r>
              <a:rPr dirty="0" err="1"/>
              <a:t>запретам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слепой</a:t>
            </a:r>
            <a:r>
              <a:rPr dirty="0"/>
              <a:t> </a:t>
            </a:r>
            <a:r>
              <a:rPr dirty="0" err="1"/>
              <a:t>вере</a:t>
            </a:r>
            <a:r>
              <a:rPr dirty="0"/>
              <a:t> в "</a:t>
            </a:r>
            <a:r>
              <a:rPr dirty="0" err="1"/>
              <a:t>детекторы</a:t>
            </a:r>
            <a:r>
              <a:rPr dirty="0"/>
              <a:t> </a:t>
            </a:r>
            <a:r>
              <a:rPr dirty="0" err="1"/>
              <a:t>сгенерированного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". </a:t>
            </a:r>
            <a:r>
              <a:rPr dirty="0" err="1"/>
              <a:t>Наш</a:t>
            </a:r>
            <a:r>
              <a:rPr dirty="0"/>
              <a:t> </a:t>
            </a:r>
            <a:r>
              <a:rPr dirty="0" err="1"/>
              <a:t>аналитический</a:t>
            </a:r>
            <a:r>
              <a:rPr dirty="0"/>
              <a:t> </a:t>
            </a:r>
            <a:r>
              <a:rPr dirty="0" err="1"/>
              <a:t>аудит</a:t>
            </a:r>
            <a:r>
              <a:rPr dirty="0"/>
              <a:t> </a:t>
            </a:r>
            <a:r>
              <a:rPr dirty="0" err="1"/>
              <a:t>показал</a:t>
            </a:r>
            <a:r>
              <a:rPr dirty="0"/>
              <a:t>: </a:t>
            </a:r>
            <a:r>
              <a:rPr dirty="0" err="1"/>
              <a:t>детекторы</a:t>
            </a:r>
            <a:r>
              <a:rPr dirty="0"/>
              <a:t> </a:t>
            </a:r>
            <a:r>
              <a:rPr dirty="0" err="1"/>
              <a:t>дают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30% </a:t>
            </a:r>
            <a:r>
              <a:rPr dirty="0" err="1"/>
              <a:t>ложных</a:t>
            </a:r>
            <a:r>
              <a:rPr dirty="0"/>
              <a:t> </a:t>
            </a:r>
            <a:r>
              <a:rPr dirty="0" err="1"/>
              <a:t>срабатываний</a:t>
            </a:r>
            <a:r>
              <a:rPr dirty="0"/>
              <a:t>, </a:t>
            </a:r>
            <a:r>
              <a:rPr dirty="0" err="1"/>
              <a:t>причем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текстах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казахском</a:t>
            </a:r>
            <a:r>
              <a:rPr dirty="0"/>
              <a:t> </a:t>
            </a:r>
            <a:r>
              <a:rPr dirty="0" err="1"/>
              <a:t>языке</a:t>
            </a:r>
            <a:r>
              <a:rPr dirty="0"/>
              <a:t> </a:t>
            </a:r>
            <a:r>
              <a:rPr dirty="0" err="1"/>
              <a:t>погрешность</a:t>
            </a:r>
            <a:r>
              <a:rPr dirty="0"/>
              <a:t> </a:t>
            </a:r>
            <a:r>
              <a:rPr dirty="0" err="1"/>
              <a:t>еще</a:t>
            </a:r>
            <a:r>
              <a:rPr dirty="0"/>
              <a:t> </a:t>
            </a:r>
            <a:r>
              <a:rPr dirty="0" err="1"/>
              <a:t>выше</a:t>
            </a:r>
            <a:r>
              <a:rPr dirty="0"/>
              <a:t>. </a:t>
            </a:r>
            <a:r>
              <a:rPr dirty="0" err="1"/>
              <a:t>КазНПУ</a:t>
            </a:r>
            <a:r>
              <a:rPr dirty="0"/>
              <a:t> </a:t>
            </a:r>
            <a:r>
              <a:rPr dirty="0" err="1"/>
              <a:t>концептуально</a:t>
            </a:r>
            <a:r>
              <a:rPr dirty="0"/>
              <a:t> </a:t>
            </a:r>
            <a:r>
              <a:rPr dirty="0" err="1"/>
              <a:t>отверг</a:t>
            </a:r>
            <a:r>
              <a:rPr dirty="0"/>
              <a:t> </a:t>
            </a:r>
            <a:r>
              <a:rPr dirty="0" err="1"/>
              <a:t>репрессивную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.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разработали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осознанного</a:t>
            </a:r>
            <a:r>
              <a:rPr dirty="0"/>
              <a:t> </a:t>
            </a:r>
            <a:r>
              <a:rPr dirty="0" err="1"/>
              <a:t>регулирования</a:t>
            </a:r>
            <a:r>
              <a:rPr dirty="0"/>
              <a:t>: </a:t>
            </a:r>
            <a:r>
              <a:rPr dirty="0" err="1"/>
              <a:t>шкалу</a:t>
            </a:r>
            <a:r>
              <a:rPr dirty="0"/>
              <a:t> </a:t>
            </a:r>
            <a:r>
              <a:rPr dirty="0" err="1"/>
              <a:t>прозрачности</a:t>
            </a:r>
            <a:r>
              <a:rPr dirty="0"/>
              <a:t> и </a:t>
            </a:r>
            <a:r>
              <a:rPr dirty="0" err="1"/>
              <a:t>презумпцию</a:t>
            </a:r>
            <a:r>
              <a:rPr dirty="0"/>
              <a:t> </a:t>
            </a:r>
            <a:r>
              <a:rPr dirty="0" err="1"/>
              <a:t>невиновности</a:t>
            </a:r>
            <a:r>
              <a:rPr dirty="0"/>
              <a:t> </a:t>
            </a:r>
            <a:r>
              <a:rPr dirty="0" err="1"/>
              <a:t>обучающегося</a:t>
            </a:r>
            <a:r>
              <a:rPr dirty="0"/>
              <a:t>».</a:t>
            </a:r>
          </a:p>
          <a:p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noProof="0" dirty="0"/>
              <a:t>Источник: предоставленные presentation_ai_human_capital_abai_experience.md и .</a:t>
            </a:r>
            <a:r>
              <a:rPr lang="ru-RU" noProof="0" dirty="0" err="1"/>
              <a:t>html</a:t>
            </a:r>
            <a:r>
              <a:rPr lang="ru-RU" noProof="0" dirty="0"/>
              <a:t>, раздел 3.</a:t>
            </a:r>
          </a:p>
          <a:p>
            <a:r>
              <a:rPr lang="ru-RU" noProof="0" dirty="0"/>
              <a:t>Материал представляет концепцию. Целевые показатели не являются достигнутыми результатами. Внешние источники приведены по авторскому материалу, без независимой проверки.</a:t>
            </a:r>
          </a:p>
          <a:p>
            <a:endParaRPr lang="ru-RU" noProof="0" dirty="0"/>
          </a:p>
          <a:p>
            <a:r>
              <a:rPr lang="ru-RU" noProof="0" dirty="0"/>
              <a:t> МЕЖДУНАРОДНЫЙ БЕНЧМАРКИНГ: ИТОГОВЫЙ ОТЧЕТ КОМИТЕТА MIT ПО ИИ (АВГУСТ 2026)</a:t>
            </a:r>
          </a:p>
          <a:p>
            <a:endParaRPr lang="ru-RU" noProof="0" dirty="0"/>
          </a:p>
          <a:p>
            <a:r>
              <a:rPr lang="ru-RU" noProof="0" dirty="0"/>
              <a:t>#### 1. Мировой эталон трансформации: _Report </a:t>
            </a:r>
            <a:r>
              <a:rPr lang="ru-RU" noProof="0" dirty="0" err="1"/>
              <a:t>of</a:t>
            </a:r>
            <a:r>
              <a:rPr lang="ru-RU" noProof="0" dirty="0"/>
              <a:t> </a:t>
            </a:r>
            <a:r>
              <a:rPr lang="ru-RU" noProof="0" dirty="0" err="1"/>
              <a:t>MIT's</a:t>
            </a:r>
            <a:r>
              <a:rPr lang="ru-RU" noProof="0" dirty="0"/>
              <a:t> Ad </a:t>
            </a:r>
            <a:r>
              <a:rPr lang="ru-RU" noProof="0" dirty="0" err="1"/>
              <a:t>Hoc</a:t>
            </a:r>
            <a:r>
              <a:rPr lang="ru-RU" noProof="0" dirty="0"/>
              <a:t> Committee </a:t>
            </a:r>
            <a:r>
              <a:rPr lang="ru-RU" noProof="0" dirty="0" err="1"/>
              <a:t>on</a:t>
            </a:r>
            <a:r>
              <a:rPr lang="ru-RU" noProof="0" dirty="0"/>
              <a:t> AI </a:t>
            </a:r>
            <a:r>
              <a:rPr lang="ru-RU" noProof="0" dirty="0" err="1"/>
              <a:t>Use</a:t>
            </a:r>
            <a:r>
              <a:rPr lang="ru-RU" noProof="0" dirty="0"/>
              <a:t>_</a:t>
            </a:r>
          </a:p>
          <a:p>
            <a:r>
              <a:rPr lang="ru-RU" noProof="0" dirty="0"/>
              <a:t>  </a:t>
            </a:r>
          </a:p>
          <a:p>
            <a:r>
              <a:rPr lang="ru-RU" noProof="0" dirty="0"/>
              <a:t>В августе 2026 года Массачусетский технологический институт (MIT) опубликовал фундаментальный итоговый отчет специального комитета под руководством профессоров Эрика Клопфера и Сэма Мэддена. Концептуальные решения </a:t>
            </a:r>
            <a:r>
              <a:rPr lang="ru-RU" noProof="0" dirty="0" err="1"/>
              <a:t>КазНПУ</a:t>
            </a:r>
            <a:r>
              <a:rPr lang="ru-RU" noProof="0" dirty="0"/>
              <a:t> находятся в прямой конвергенции с принципами MIT:</a:t>
            </a:r>
          </a:p>
          <a:p>
            <a:r>
              <a:rPr lang="ru-RU" noProof="0" dirty="0"/>
              <a:t>- **</a:t>
            </a:r>
            <a:r>
              <a:rPr lang="ru-RU" noProof="0" dirty="0" err="1"/>
              <a:t>Augmentation</a:t>
            </a:r>
            <a:r>
              <a:rPr lang="ru-RU" noProof="0" dirty="0"/>
              <a:t>, </a:t>
            </a:r>
            <a:r>
              <a:rPr lang="ru-RU" noProof="0" dirty="0" err="1"/>
              <a:t>not</a:t>
            </a:r>
            <a:r>
              <a:rPr lang="ru-RU" noProof="0" dirty="0"/>
              <a:t> </a:t>
            </a:r>
            <a:r>
              <a:rPr lang="ru-RU" noProof="0" dirty="0" err="1"/>
              <a:t>Automation</a:t>
            </a:r>
            <a:r>
              <a:rPr lang="ru-RU" noProof="0" dirty="0"/>
              <a:t> (Усиление возможностей, а не замена человека):**</a:t>
            </a:r>
          </a:p>
          <a:p>
            <a:r>
              <a:rPr lang="ru-RU" noProof="0" dirty="0"/>
              <a:t>- ИИ должен расширять когнитивный потенциал преподавателя и студента, а не вытеснять живое мышление и социализацию.</a:t>
            </a:r>
          </a:p>
          <a:p>
            <a:r>
              <a:rPr lang="ru-RU" noProof="0" dirty="0"/>
              <a:t>- Опасность «транзакционной модели образования»: когда студент оптимизирует оценку через ИИ, а преподаватель лишь проверяет файлы, образование теряет ценность.</a:t>
            </a:r>
          </a:p>
          <a:p>
            <a:endParaRPr lang="ru-RU" noProof="0" dirty="0"/>
          </a:p>
          <a:p>
            <a:r>
              <a:rPr lang="ru-RU" noProof="0" dirty="0"/>
              <a:t>- **</a:t>
            </a:r>
            <a:r>
              <a:rPr lang="ru-RU" noProof="0" dirty="0" err="1"/>
              <a:t>Durable</a:t>
            </a:r>
            <a:r>
              <a:rPr lang="ru-RU" noProof="0" dirty="0"/>
              <a:t> Learning </a:t>
            </a:r>
            <a:r>
              <a:rPr lang="ru-RU" noProof="0" dirty="0" err="1"/>
              <a:t>through</a:t>
            </a:r>
            <a:r>
              <a:rPr lang="ru-RU" noProof="0" dirty="0"/>
              <a:t> </a:t>
            </a:r>
            <a:r>
              <a:rPr lang="ru-RU" noProof="0" dirty="0" err="1"/>
              <a:t>Productive</a:t>
            </a:r>
            <a:r>
              <a:rPr lang="ru-RU" noProof="0" dirty="0"/>
              <a:t> </a:t>
            </a:r>
            <a:r>
              <a:rPr lang="ru-RU" noProof="0" dirty="0" err="1"/>
              <a:t>Struggle</a:t>
            </a:r>
            <a:r>
              <a:rPr lang="ru-RU" noProof="0" dirty="0"/>
              <a:t> (Устойчивое обучение через когнитивные усилия):**</a:t>
            </a:r>
          </a:p>
          <a:p>
            <a:r>
              <a:rPr lang="ru-RU" noProof="0" dirty="0"/>
              <a:t>- Знание, полученное без преодоления трудностей, поверхностно. Настоящее образование формирует </a:t>
            </a:r>
            <a:r>
              <a:rPr lang="ru-RU" noProof="0" dirty="0" err="1"/>
              <a:t>метапознание</a:t>
            </a:r>
            <a:r>
              <a:rPr lang="ru-RU" noProof="0" dirty="0"/>
              <a:t> (</a:t>
            </a:r>
            <a:r>
              <a:rPr lang="ru-RU" noProof="0" dirty="0" err="1"/>
              <a:t>метакогнитивные</a:t>
            </a:r>
            <a:r>
              <a:rPr lang="ru-RU" noProof="0" dirty="0"/>
              <a:t> способности) и критическое суждение.</a:t>
            </a:r>
          </a:p>
          <a:p>
            <a:endParaRPr lang="ru-RU" noProof="0" dirty="0"/>
          </a:p>
          <a:p>
            <a:r>
              <a:rPr lang="ru-RU" noProof="0" dirty="0"/>
              <a:t>- **Официальный отказ MIT от веры в AI-детекторы (</a:t>
            </a:r>
            <a:r>
              <a:rPr lang="ru-RU" noProof="0" dirty="0" err="1"/>
              <a:t>Caution</a:t>
            </a:r>
            <a:r>
              <a:rPr lang="ru-RU" noProof="0" dirty="0"/>
              <a:t> </a:t>
            </a:r>
            <a:r>
              <a:rPr lang="ru-RU" noProof="0" dirty="0" err="1"/>
              <a:t>with</a:t>
            </a:r>
            <a:r>
              <a:rPr lang="ru-RU" noProof="0" dirty="0"/>
              <a:t> AI </a:t>
            </a:r>
            <a:r>
              <a:rPr lang="ru-RU" noProof="0" dirty="0" err="1"/>
              <a:t>Detectors</a:t>
            </a:r>
            <a:r>
              <a:rPr lang="ru-RU" noProof="0" dirty="0"/>
              <a:t>):**</a:t>
            </a:r>
          </a:p>
          <a:p>
            <a:r>
              <a:rPr lang="ru-RU" noProof="0" dirty="0"/>
              <a:t>- MIT прямо рекомендует отказаться от автоматических детекторов: они провоцируют «гонку вооружений» со скрывающими софтами (_AI </a:t>
            </a:r>
            <a:r>
              <a:rPr lang="ru-RU" noProof="0" dirty="0" err="1"/>
              <a:t>humanizers</a:t>
            </a:r>
            <a:r>
              <a:rPr lang="ru-RU" noProof="0" dirty="0"/>
              <a:t>_), дискриминируют не-носителей языка и создают токсичную атмосферу недоверия (_</a:t>
            </a:r>
            <a:r>
              <a:rPr lang="ru-RU" noProof="0" dirty="0" err="1"/>
              <a:t>adversarial</a:t>
            </a:r>
            <a:r>
              <a:rPr lang="ru-RU" noProof="0" dirty="0"/>
              <a:t> </a:t>
            </a:r>
            <a:r>
              <a:rPr lang="ru-RU" noProof="0" dirty="0" err="1"/>
              <a:t>atmosphere</a:t>
            </a:r>
            <a:r>
              <a:rPr lang="ru-RU" noProof="0" dirty="0"/>
              <a:t>_).</a:t>
            </a:r>
          </a:p>
          <a:p>
            <a:r>
              <a:rPr lang="ru-RU" noProof="0" dirty="0"/>
              <a:t>- **</a:t>
            </a:r>
            <a:r>
              <a:rPr lang="ru-RU" noProof="0" dirty="0" err="1"/>
              <a:t>Equitable</a:t>
            </a:r>
            <a:r>
              <a:rPr lang="ru-RU" noProof="0" dirty="0"/>
              <a:t> Technology Access (Технологическое равенство):**</a:t>
            </a:r>
          </a:p>
          <a:p>
            <a:r>
              <a:rPr lang="ru-RU" noProof="0" dirty="0"/>
              <a:t>- Университет обязан гарантировать справедливый равный доступ к продвинутым моделям ИИ для всех обучающихся, исключая имущественное расслоение.</a:t>
            </a:r>
          </a:p>
          <a:p>
            <a:endParaRPr lang="ru-RU" noProof="0" dirty="0"/>
          </a:p>
          <a:p>
            <a:r>
              <a:rPr lang="ru-RU" noProof="0" dirty="0"/>
              <a:t>#### 2. Эмпирические данные опросов MIT (Весна 2026, 9 800+ респондентов)</a:t>
            </a:r>
          </a:p>
          <a:p>
            <a:r>
              <a:rPr lang="ru-RU" noProof="0" dirty="0"/>
              <a:t>- **«AI </a:t>
            </a:r>
            <a:r>
              <a:rPr lang="ru-RU" noProof="0" dirty="0" err="1"/>
              <a:t>Replacement</a:t>
            </a:r>
            <a:r>
              <a:rPr lang="ru-RU" noProof="0" dirty="0"/>
              <a:t> </a:t>
            </a:r>
            <a:r>
              <a:rPr lang="ru-RU" noProof="0" dirty="0" err="1"/>
              <a:t>Anxiety</a:t>
            </a:r>
            <a:r>
              <a:rPr lang="ru-RU" noProof="0" dirty="0"/>
              <a:t>» (Синдром заменимости у студентов):40% студентов бакалавриата MIT** сообщили, что ИИ заставляет их чувствовать себя **«заменимыми»** (_</a:t>
            </a:r>
            <a:r>
              <a:rPr lang="ru-RU" noProof="0" dirty="0" err="1"/>
              <a:t>replaceable</a:t>
            </a:r>
            <a:r>
              <a:rPr lang="ru-RU" noProof="0" dirty="0"/>
              <a:t>_), и лишь **34%** чувствуют себя более способными (_</a:t>
            </a:r>
            <a:r>
              <a:rPr lang="ru-RU" noProof="0" dirty="0" err="1"/>
              <a:t>capable</a:t>
            </a:r>
            <a:r>
              <a:rPr lang="ru-RU" noProof="0" dirty="0"/>
              <a:t>_)._Вывод для педвуза:_ если готовить учителя как «транслятора знаний», он чувствует угрозу вытеснения. Наша концепция фокусируется на незаменимых качествах педагога — эмпатии, наставничестве и субъектности.</a:t>
            </a:r>
          </a:p>
          <a:p>
            <a:r>
              <a:rPr lang="ru-RU" noProof="0" dirty="0"/>
              <a:t>- **Ограниченный оптимизм:** лишь **23% сообщества MIT** оптимистично настроены по отношению к </a:t>
            </a:r>
            <a:r>
              <a:rPr lang="ru-RU" noProof="0" dirty="0" err="1"/>
              <a:t>GenAI</a:t>
            </a:r>
            <a:r>
              <a:rPr lang="ru-RU" noProof="0" dirty="0"/>
              <a:t> — в академической среде преобладает взвешенный прагматизм.</a:t>
            </a:r>
          </a:p>
          <a:p>
            <a:r>
              <a:rPr lang="ru-RU" noProof="0" dirty="0"/>
              <a:t>- **Главная угроза по мнению ученых и студентов:** не списывание, а **атрофия когнитивных способностей** (_</a:t>
            </a:r>
            <a:r>
              <a:rPr lang="ru-RU" noProof="0" dirty="0" err="1"/>
              <a:t>cognitive</a:t>
            </a:r>
            <a:r>
              <a:rPr lang="ru-RU" noProof="0" dirty="0"/>
              <a:t> </a:t>
            </a:r>
            <a:r>
              <a:rPr lang="ru-RU" noProof="0" dirty="0" err="1"/>
              <a:t>atrophy</a:t>
            </a:r>
            <a:r>
              <a:rPr lang="ru-RU" noProof="0" dirty="0"/>
              <a:t>_) при передаче интеллектуальной нагрузки машине.</a:t>
            </a:r>
          </a:p>
          <a:p>
            <a:endParaRPr lang="ru-RU" noProof="0" dirty="0"/>
          </a:p>
          <a:p>
            <a:r>
              <a:rPr lang="ru-RU" noProof="0" dirty="0"/>
              <a:t>#### 3. Институциональная архитектура управления (MIT </a:t>
            </a:r>
            <a:r>
              <a:rPr lang="ru-RU" noProof="0" dirty="0" err="1"/>
              <a:t>Governance</a:t>
            </a:r>
            <a:r>
              <a:rPr lang="ru-RU" noProof="0" dirty="0"/>
              <a:t> Model)</a:t>
            </a:r>
          </a:p>
          <a:p>
            <a:r>
              <a:rPr lang="ru-RU" noProof="0" dirty="0"/>
              <a:t>- **</a:t>
            </a:r>
            <a:r>
              <a:rPr lang="ru-RU" noProof="0" dirty="0" err="1"/>
              <a:t>Ongoing</a:t>
            </a:r>
            <a:r>
              <a:rPr lang="ru-RU" noProof="0" dirty="0"/>
              <a:t> AI </a:t>
            </a:r>
            <a:r>
              <a:rPr lang="ru-RU" noProof="0" dirty="0" err="1"/>
              <a:t>and</a:t>
            </a:r>
            <a:r>
              <a:rPr lang="ru-RU" noProof="0" dirty="0"/>
              <a:t> Education Committee:** постоянно действующий комитет по ИИ и образованию при ректорате.</a:t>
            </a:r>
          </a:p>
          <a:p>
            <a:r>
              <a:rPr lang="ru-RU" noProof="0" dirty="0"/>
              <a:t>- **School / Department AI </a:t>
            </a:r>
            <a:r>
              <a:rPr lang="ru-RU" noProof="0" dirty="0" err="1"/>
              <a:t>Leads</a:t>
            </a:r>
            <a:r>
              <a:rPr lang="ru-RU" noProof="0" dirty="0"/>
              <a:t>:** факультетские амбассадоры трансформации силлабусов.</a:t>
            </a:r>
          </a:p>
          <a:p>
            <a:r>
              <a:rPr lang="ru-RU" noProof="0" dirty="0"/>
              <a:t>- **AI </a:t>
            </a:r>
            <a:r>
              <a:rPr lang="ru-RU" noProof="0" dirty="0" err="1"/>
              <a:t>Fellows</a:t>
            </a:r>
            <a:r>
              <a:rPr lang="ru-RU" noProof="0" dirty="0"/>
              <a:t> &amp; AI </a:t>
            </a:r>
            <a:r>
              <a:rPr lang="ru-RU" noProof="0" dirty="0" err="1"/>
              <a:t>Implementation</a:t>
            </a:r>
            <a:r>
              <a:rPr lang="ru-RU" noProof="0" dirty="0"/>
              <a:t> Team:** сертифицированная команда методистов и тьюторов для поддержки ППС.</a:t>
            </a:r>
          </a:p>
          <a:p>
            <a:r>
              <a:rPr lang="ru-RU" noProof="0" dirty="0"/>
              <a:t>- **AI Pilot Fund:** фонд целевых внутренних грантов на пилотирование ИИ-дидактики в учебных курсах.  </a:t>
            </a:r>
          </a:p>
          <a:p>
            <a:r>
              <a:rPr lang="ru-RU" noProof="0" dirty="0"/>
              <a:t>**Заметки для докладчика (</a:t>
            </a:r>
            <a:r>
              <a:rPr lang="ru-RU" noProof="0" dirty="0" err="1"/>
              <a:t>Speaker</a:t>
            </a:r>
            <a:r>
              <a:rPr lang="ru-RU" noProof="0" dirty="0"/>
              <a:t> Notes):**«Для нас принципиально важно, что разработанная </a:t>
            </a:r>
            <a:r>
              <a:rPr lang="ru-RU" noProof="0" dirty="0" err="1"/>
              <a:t>КазНПУ</a:t>
            </a:r>
            <a:r>
              <a:rPr lang="ru-RU" noProof="0" dirty="0"/>
              <a:t> концепция полностью совпадает с выводами флагмана мировой науки — Массачусетского технологического института (MIT). В августовском отчете 2026 года комитет MIT подчеркивает: "</a:t>
            </a:r>
            <a:r>
              <a:rPr lang="ru-RU" noProof="0" dirty="0" err="1"/>
              <a:t>Augmentation</a:t>
            </a:r>
            <a:r>
              <a:rPr lang="ru-RU" noProof="0" dirty="0"/>
              <a:t>, </a:t>
            </a:r>
            <a:r>
              <a:rPr lang="ru-RU" noProof="0" dirty="0" err="1"/>
              <a:t>not</a:t>
            </a:r>
            <a:r>
              <a:rPr lang="ru-RU" noProof="0" dirty="0"/>
              <a:t> </a:t>
            </a:r>
            <a:r>
              <a:rPr lang="ru-RU" noProof="0" dirty="0" err="1"/>
              <a:t>automation</a:t>
            </a:r>
            <a:r>
              <a:rPr lang="ru-RU" noProof="0" dirty="0"/>
              <a:t>" — ИИ должен усиливать человека, а не автоматизировать учебу. Особое внимание обращают данные опросов MIT: 40% студентов испытывают тревогу заменимости машиной! Для педагогического университета это ключевой ориентир: готовить учителя не как ретранслятора учебника, а как живого наставника и носителя ценностей. Также мы переняли управленческую модель MIT: создание Комитета по ИИ, института AI </a:t>
            </a:r>
            <a:r>
              <a:rPr lang="ru-RU" noProof="0" dirty="0" err="1"/>
              <a:t>Leads</a:t>
            </a:r>
            <a:r>
              <a:rPr lang="ru-RU" noProof="0" dirty="0"/>
              <a:t> на факультетах и фонда пилотных грантов AI Pilot Fund».</a:t>
            </a:r>
          </a:p>
          <a:p>
            <a:endParaRPr lang="ru-RU" noProof="0" dirty="0"/>
          </a:p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Источник</a:t>
            </a:r>
            <a:r>
              <a:rPr dirty="0"/>
              <a:t>: </a:t>
            </a:r>
            <a:r>
              <a:rPr dirty="0" err="1"/>
              <a:t>предоставленные</a:t>
            </a:r>
            <a:r>
              <a:rPr dirty="0"/>
              <a:t> presentation_ai_human_capital_abai_experience.md и .html, </a:t>
            </a:r>
            <a:r>
              <a:rPr dirty="0" err="1"/>
              <a:t>раздел</a:t>
            </a:r>
            <a:r>
              <a:rPr dirty="0"/>
              <a:t> 4.</a:t>
            </a:r>
          </a:p>
          <a:p>
            <a:r>
              <a:rPr dirty="0" err="1"/>
              <a:t>Материал</a:t>
            </a:r>
            <a:r>
              <a:rPr dirty="0"/>
              <a:t> </a:t>
            </a:r>
            <a:r>
              <a:rPr dirty="0" err="1"/>
              <a:t>представляет</a:t>
            </a:r>
            <a:r>
              <a:rPr dirty="0"/>
              <a:t> </a:t>
            </a:r>
            <a:r>
              <a:rPr dirty="0" err="1"/>
              <a:t>концепцию</a:t>
            </a:r>
            <a:r>
              <a:rPr dirty="0"/>
              <a:t>. </a:t>
            </a:r>
            <a:r>
              <a:rPr dirty="0" err="1"/>
              <a:t>Целевые</a:t>
            </a:r>
            <a:r>
              <a:rPr dirty="0"/>
              <a:t> </a:t>
            </a:r>
            <a:r>
              <a:rPr dirty="0" err="1"/>
              <a:t>показатели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являются</a:t>
            </a:r>
            <a:r>
              <a:rPr dirty="0"/>
              <a:t> </a:t>
            </a:r>
            <a:r>
              <a:rPr dirty="0" err="1"/>
              <a:t>достигнутыми</a:t>
            </a:r>
            <a:r>
              <a:rPr dirty="0"/>
              <a:t> </a:t>
            </a:r>
            <a:r>
              <a:rPr dirty="0" err="1"/>
              <a:t>результатами</a:t>
            </a:r>
            <a:r>
              <a:rPr dirty="0"/>
              <a:t>. </a:t>
            </a:r>
            <a:r>
              <a:rPr dirty="0" err="1"/>
              <a:t>Внешние</a:t>
            </a:r>
            <a:r>
              <a:rPr dirty="0"/>
              <a:t> </a:t>
            </a:r>
            <a:r>
              <a:rPr dirty="0" err="1"/>
              <a:t>источники</a:t>
            </a:r>
            <a:r>
              <a:rPr dirty="0"/>
              <a:t> </a:t>
            </a:r>
            <a:r>
              <a:rPr dirty="0" err="1"/>
              <a:t>приведены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авторскому</a:t>
            </a:r>
            <a:r>
              <a:rPr dirty="0"/>
              <a:t> </a:t>
            </a:r>
            <a:r>
              <a:rPr dirty="0" err="1"/>
              <a:t>материалу</a:t>
            </a:r>
            <a:r>
              <a:rPr dirty="0"/>
              <a:t>,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независимой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 НАЦИОНАЛЬНЫЙ ПЛАН D02: ЦЕЛЕВЫЕ ИНДИКАТОРЫ 2027–2030 И ВХОДНОЙ ФИЛЬТР ETS/AIT</a:t>
            </a:r>
          </a:p>
          <a:p>
            <a:endParaRPr dirty="0"/>
          </a:p>
          <a:p>
            <a:r>
              <a:rPr dirty="0"/>
              <a:t>#### 1. </a:t>
            </a:r>
            <a:r>
              <a:rPr dirty="0" err="1"/>
              <a:t>Государственные</a:t>
            </a:r>
            <a:r>
              <a:rPr dirty="0"/>
              <a:t> </a:t>
            </a:r>
            <a:r>
              <a:rPr dirty="0" err="1"/>
              <a:t>индикаторы</a:t>
            </a:r>
            <a:r>
              <a:rPr dirty="0"/>
              <a:t> </a:t>
            </a:r>
            <a:r>
              <a:rPr dirty="0" err="1"/>
              <a:t>Концепции</a:t>
            </a:r>
            <a:r>
              <a:rPr dirty="0"/>
              <a:t> </a:t>
            </a:r>
            <a:r>
              <a:rPr dirty="0" err="1"/>
              <a:t>развития</a:t>
            </a:r>
            <a:r>
              <a:rPr dirty="0"/>
              <a:t> </a:t>
            </a:r>
            <a:r>
              <a:rPr dirty="0" err="1"/>
              <a:t>педобразования</a:t>
            </a:r>
            <a:r>
              <a:rPr dirty="0"/>
              <a:t> (D02)</a:t>
            </a:r>
          </a:p>
          <a:p>
            <a:r>
              <a:rPr dirty="0"/>
              <a:t>- **K098 (ИИ в ОП):** </a:t>
            </a:r>
            <a:r>
              <a:rPr dirty="0" err="1"/>
              <a:t>Доля</a:t>
            </a:r>
            <a:r>
              <a:rPr dirty="0"/>
              <a:t> </a:t>
            </a:r>
            <a:r>
              <a:rPr dirty="0" err="1"/>
              <a:t>педагогических</a:t>
            </a:r>
            <a:r>
              <a:rPr dirty="0"/>
              <a:t> </a:t>
            </a:r>
            <a:r>
              <a:rPr dirty="0" err="1"/>
              <a:t>программ</a:t>
            </a:r>
            <a:r>
              <a:rPr dirty="0"/>
              <a:t> с </a:t>
            </a:r>
            <a:r>
              <a:rPr dirty="0" err="1"/>
              <a:t>модулями</a:t>
            </a:r>
            <a:r>
              <a:rPr dirty="0"/>
              <a:t> ИИ и </a:t>
            </a:r>
            <a:r>
              <a:rPr dirty="0" err="1"/>
              <a:t>цифровой</a:t>
            </a:r>
            <a:r>
              <a:rPr dirty="0"/>
              <a:t> </a:t>
            </a:r>
            <a:r>
              <a:rPr dirty="0" err="1"/>
              <a:t>дидактики</a:t>
            </a:r>
            <a:r>
              <a:rPr dirty="0"/>
              <a:t>:**2027 г. — 20% ➔ 2028 г. — 50% ➔ 2029 г. — 80% ➔ 2030 г. — 100%**.</a:t>
            </a:r>
          </a:p>
          <a:p>
            <a:r>
              <a:rPr dirty="0"/>
              <a:t>- **K099 (Learning Analytics):** </a:t>
            </a:r>
            <a:r>
              <a:rPr dirty="0" err="1"/>
              <a:t>Доля</a:t>
            </a:r>
            <a:r>
              <a:rPr dirty="0"/>
              <a:t> </a:t>
            </a:r>
            <a:r>
              <a:rPr dirty="0" err="1"/>
              <a:t>педвузов</a:t>
            </a:r>
            <a:r>
              <a:rPr dirty="0"/>
              <a:t>, </a:t>
            </a:r>
            <a:r>
              <a:rPr dirty="0" err="1"/>
              <a:t>использующих</a:t>
            </a:r>
            <a:r>
              <a:rPr dirty="0"/>
              <a:t> </a:t>
            </a:r>
            <a:r>
              <a:rPr dirty="0" err="1"/>
              <a:t>алгоритмы</a:t>
            </a:r>
            <a:r>
              <a:rPr dirty="0"/>
              <a:t> ИИ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предиктивного</a:t>
            </a:r>
            <a:r>
              <a:rPr dirty="0"/>
              <a:t> </a:t>
            </a:r>
            <a:r>
              <a:rPr dirty="0" err="1"/>
              <a:t>управления</a:t>
            </a:r>
            <a:r>
              <a:rPr dirty="0"/>
              <a:t> </a:t>
            </a:r>
            <a:r>
              <a:rPr dirty="0" err="1"/>
              <a:t>качеством</a:t>
            </a:r>
            <a:r>
              <a:rPr dirty="0"/>
              <a:t>:**2027 г. — 20% ➔ 2028 г. — 40% ➔ 2029 г. — 70% ➔ 2030 г. — 100%**.</a:t>
            </a:r>
          </a:p>
          <a:p>
            <a:r>
              <a:rPr dirty="0"/>
              <a:t>- **K102 (</a:t>
            </a:r>
            <a:r>
              <a:rPr dirty="0" err="1"/>
              <a:t>Кадры</a:t>
            </a:r>
            <a:r>
              <a:rPr dirty="0"/>
              <a:t> ППС):** </a:t>
            </a:r>
            <a:r>
              <a:rPr dirty="0" err="1"/>
              <a:t>Охват</a:t>
            </a:r>
            <a:r>
              <a:rPr dirty="0"/>
              <a:t> </a:t>
            </a:r>
            <a:r>
              <a:rPr dirty="0" err="1"/>
              <a:t>преподавателей</a:t>
            </a:r>
            <a:r>
              <a:rPr dirty="0"/>
              <a:t> </a:t>
            </a:r>
            <a:r>
              <a:rPr dirty="0" err="1"/>
              <a:t>педвузов</a:t>
            </a:r>
            <a:r>
              <a:rPr dirty="0"/>
              <a:t> AI-</a:t>
            </a:r>
            <a:r>
              <a:rPr dirty="0" err="1"/>
              <a:t>сертификацией</a:t>
            </a:r>
            <a:r>
              <a:rPr dirty="0"/>
              <a:t> и </a:t>
            </a:r>
            <a:r>
              <a:rPr dirty="0" err="1"/>
              <a:t>новыми</a:t>
            </a:r>
            <a:r>
              <a:rPr dirty="0"/>
              <a:t> </a:t>
            </a:r>
            <a:r>
              <a:rPr dirty="0" err="1"/>
              <a:t>компетенциями</a:t>
            </a:r>
            <a:r>
              <a:rPr dirty="0"/>
              <a:t>: **</a:t>
            </a:r>
            <a:r>
              <a:rPr dirty="0" err="1"/>
              <a:t>до</a:t>
            </a:r>
            <a:r>
              <a:rPr dirty="0"/>
              <a:t> 80% к 2030 г.**</a:t>
            </a:r>
          </a:p>
          <a:p>
            <a:r>
              <a:rPr dirty="0"/>
              <a:t>- **K103 (</a:t>
            </a:r>
            <a:r>
              <a:rPr dirty="0" err="1"/>
              <a:t>Закрепляемость</a:t>
            </a:r>
            <a:r>
              <a:rPr dirty="0"/>
              <a:t>):** </a:t>
            </a:r>
            <a:r>
              <a:rPr dirty="0" err="1"/>
              <a:t>Доля</a:t>
            </a:r>
            <a:r>
              <a:rPr dirty="0"/>
              <a:t> </a:t>
            </a:r>
            <a:r>
              <a:rPr dirty="0" err="1"/>
              <a:t>выпускников</a:t>
            </a:r>
            <a:r>
              <a:rPr dirty="0"/>
              <a:t>, </a:t>
            </a:r>
            <a:r>
              <a:rPr dirty="0" err="1"/>
              <a:t>работающих</a:t>
            </a:r>
            <a:r>
              <a:rPr dirty="0"/>
              <a:t> в </a:t>
            </a:r>
            <a:r>
              <a:rPr dirty="0" err="1"/>
              <a:t>школах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специальности</a:t>
            </a:r>
            <a:r>
              <a:rPr dirty="0"/>
              <a:t>: **</a:t>
            </a:r>
            <a:r>
              <a:rPr dirty="0" err="1"/>
              <a:t>рост</a:t>
            </a:r>
            <a:r>
              <a:rPr dirty="0"/>
              <a:t> с 60% </a:t>
            </a:r>
            <a:r>
              <a:rPr dirty="0" err="1"/>
              <a:t>до</a:t>
            </a:r>
            <a:r>
              <a:rPr dirty="0"/>
              <a:t> 85%**.</a:t>
            </a:r>
          </a:p>
          <a:p>
            <a:endParaRPr dirty="0"/>
          </a:p>
          <a:p>
            <a:r>
              <a:rPr dirty="0"/>
              <a:t>#### 2. </a:t>
            </a:r>
            <a:r>
              <a:rPr dirty="0" err="1"/>
              <a:t>Концепция</a:t>
            </a:r>
            <a:r>
              <a:rPr dirty="0"/>
              <a:t> </a:t>
            </a:r>
            <a:r>
              <a:rPr dirty="0" err="1"/>
              <a:t>нового</a:t>
            </a:r>
            <a:r>
              <a:rPr dirty="0"/>
              <a:t> </a:t>
            </a:r>
            <a:r>
              <a:rPr dirty="0" err="1"/>
              <a:t>входного</a:t>
            </a:r>
            <a:r>
              <a:rPr dirty="0"/>
              <a:t> </a:t>
            </a:r>
            <a:r>
              <a:rPr dirty="0" err="1"/>
              <a:t>фильтра</a:t>
            </a:r>
            <a:r>
              <a:rPr dirty="0"/>
              <a:t> в </a:t>
            </a:r>
            <a:r>
              <a:rPr dirty="0" err="1"/>
              <a:t>профессию</a:t>
            </a:r>
            <a:r>
              <a:rPr dirty="0"/>
              <a:t> </a:t>
            </a:r>
            <a:r>
              <a:rPr dirty="0" err="1"/>
              <a:t>учителя</a:t>
            </a:r>
            <a:r>
              <a:rPr dirty="0"/>
              <a:t> (</a:t>
            </a:r>
            <a:r>
              <a:rPr dirty="0" err="1"/>
              <a:t>Вектор</a:t>
            </a:r>
            <a:r>
              <a:rPr dirty="0"/>
              <a:t> 1 D02)</a:t>
            </a:r>
          </a:p>
          <a:p>
            <a:r>
              <a:rPr dirty="0"/>
              <a:t>- **</a:t>
            </a:r>
            <a:r>
              <a:rPr dirty="0" err="1"/>
              <a:t>Концепция</a:t>
            </a:r>
            <a:r>
              <a:rPr dirty="0"/>
              <a:t> </a:t>
            </a:r>
            <a:r>
              <a:rPr dirty="0" err="1"/>
              <a:t>двухэтапного</a:t>
            </a:r>
            <a:r>
              <a:rPr dirty="0"/>
              <a:t> </a:t>
            </a:r>
            <a:r>
              <a:rPr dirty="0" err="1"/>
              <a:t>отбора</a:t>
            </a:r>
            <a:r>
              <a:rPr dirty="0"/>
              <a:t> </a:t>
            </a:r>
            <a:r>
              <a:rPr dirty="0" err="1"/>
              <a:t>абитуриентов</a:t>
            </a:r>
            <a:r>
              <a:rPr dirty="0"/>
              <a:t> (M002):** </a:t>
            </a:r>
            <a:r>
              <a:rPr dirty="0" err="1"/>
              <a:t>отказ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приема</a:t>
            </a:r>
            <a:r>
              <a:rPr dirty="0"/>
              <a:t> </a:t>
            </a:r>
            <a:r>
              <a:rPr dirty="0" err="1"/>
              <a:t>исключительно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баллам</a:t>
            </a:r>
            <a:r>
              <a:rPr dirty="0"/>
              <a:t> ЕНТ. </a:t>
            </a:r>
            <a:r>
              <a:rPr dirty="0" err="1"/>
              <a:t>Проект</a:t>
            </a:r>
            <a:r>
              <a:rPr dirty="0"/>
              <a:t> </a:t>
            </a:r>
            <a:r>
              <a:rPr dirty="0" err="1"/>
              <a:t>внедрения</a:t>
            </a:r>
            <a:r>
              <a:rPr dirty="0"/>
              <a:t> </a:t>
            </a:r>
            <a:r>
              <a:rPr dirty="0" err="1"/>
              <a:t>стандартизированного</a:t>
            </a:r>
            <a:r>
              <a:rPr dirty="0"/>
              <a:t> </a:t>
            </a:r>
            <a:r>
              <a:rPr dirty="0" err="1"/>
              <a:t>психолого-педагогического</a:t>
            </a:r>
            <a:r>
              <a:rPr dirty="0"/>
              <a:t> </a:t>
            </a:r>
            <a:r>
              <a:rPr dirty="0" err="1"/>
              <a:t>профилирования</a:t>
            </a:r>
            <a:r>
              <a:rPr dirty="0"/>
              <a:t> (**ETS / AIT — Admissions Insight Test**).</a:t>
            </a:r>
          </a:p>
          <a:p>
            <a:r>
              <a:rPr dirty="0"/>
              <a:t>- **</a:t>
            </a:r>
            <a:r>
              <a:rPr dirty="0" err="1"/>
              <a:t>Профильные</a:t>
            </a:r>
            <a:r>
              <a:rPr dirty="0"/>
              <a:t> </a:t>
            </a:r>
            <a:r>
              <a:rPr dirty="0" err="1"/>
              <a:t>педагогические</a:t>
            </a:r>
            <a:r>
              <a:rPr dirty="0"/>
              <a:t> </a:t>
            </a:r>
            <a:r>
              <a:rPr dirty="0" err="1"/>
              <a:t>классы</a:t>
            </a:r>
            <a:r>
              <a:rPr dirty="0"/>
              <a:t> «</a:t>
            </a:r>
            <a:r>
              <a:rPr dirty="0" err="1"/>
              <a:t>Болашақ</a:t>
            </a:r>
            <a:r>
              <a:rPr dirty="0"/>
              <a:t> </a:t>
            </a:r>
            <a:r>
              <a:rPr dirty="0" err="1"/>
              <a:t>ұстаз</a:t>
            </a:r>
            <a:r>
              <a:rPr dirty="0"/>
              <a:t>» (M010):** </a:t>
            </a:r>
            <a:r>
              <a:rPr dirty="0" err="1"/>
              <a:t>ранняя</a:t>
            </a:r>
            <a:r>
              <a:rPr dirty="0"/>
              <a:t> </a:t>
            </a:r>
            <a:r>
              <a:rPr dirty="0" err="1"/>
              <a:t>селекция</a:t>
            </a:r>
            <a:r>
              <a:rPr dirty="0"/>
              <a:t> </a:t>
            </a:r>
            <a:r>
              <a:rPr dirty="0" err="1"/>
              <a:t>мотивированных</a:t>
            </a:r>
            <a:r>
              <a:rPr dirty="0"/>
              <a:t> </a:t>
            </a:r>
            <a:r>
              <a:rPr dirty="0" err="1"/>
              <a:t>школьников</a:t>
            </a:r>
            <a:r>
              <a:rPr dirty="0"/>
              <a:t> с </a:t>
            </a:r>
            <a:r>
              <a:rPr dirty="0" err="1"/>
              <a:t>углубленной</a:t>
            </a:r>
            <a:r>
              <a:rPr dirty="0"/>
              <a:t> </a:t>
            </a:r>
            <a:r>
              <a:rPr dirty="0" err="1"/>
              <a:t>практикой</a:t>
            </a:r>
            <a:r>
              <a:rPr dirty="0"/>
              <a:t> и </a:t>
            </a:r>
            <a:r>
              <a:rPr dirty="0" err="1"/>
              <a:t>цифровой</a:t>
            </a:r>
            <a:r>
              <a:rPr dirty="0"/>
              <a:t> </a:t>
            </a:r>
            <a:r>
              <a:rPr dirty="0" err="1"/>
              <a:t>дидактикой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dirty="0" err="1"/>
              <a:t>Региональный</a:t>
            </a:r>
            <a:r>
              <a:rPr dirty="0"/>
              <a:t> </a:t>
            </a:r>
            <a:r>
              <a:rPr dirty="0" err="1"/>
              <a:t>целевой</a:t>
            </a:r>
            <a:r>
              <a:rPr dirty="0"/>
              <a:t> </a:t>
            </a:r>
            <a:r>
              <a:rPr dirty="0" err="1"/>
              <a:t>госзаказ</a:t>
            </a:r>
            <a:r>
              <a:rPr dirty="0"/>
              <a:t> (M008):** </a:t>
            </a:r>
            <a:r>
              <a:rPr dirty="0" err="1"/>
              <a:t>размещение</a:t>
            </a:r>
            <a:r>
              <a:rPr dirty="0"/>
              <a:t> </a:t>
            </a:r>
            <a:r>
              <a:rPr dirty="0" err="1"/>
              <a:t>грантов</a:t>
            </a:r>
            <a:r>
              <a:rPr dirty="0"/>
              <a:t> </a:t>
            </a:r>
            <a:r>
              <a:rPr dirty="0" err="1"/>
              <a:t>под</a:t>
            </a:r>
            <a:r>
              <a:rPr dirty="0"/>
              <a:t> </a:t>
            </a:r>
            <a:r>
              <a:rPr dirty="0" err="1"/>
              <a:t>подтвержденный</a:t>
            </a:r>
            <a:r>
              <a:rPr dirty="0"/>
              <a:t> </a:t>
            </a:r>
            <a:r>
              <a:rPr dirty="0" err="1"/>
              <a:t>дефицит</a:t>
            </a:r>
            <a:r>
              <a:rPr dirty="0"/>
              <a:t> </a:t>
            </a:r>
            <a:r>
              <a:rPr dirty="0" err="1"/>
              <a:t>предметных</a:t>
            </a:r>
            <a:r>
              <a:rPr dirty="0"/>
              <a:t> </a:t>
            </a:r>
            <a:r>
              <a:rPr dirty="0" err="1"/>
              <a:t>учителей</a:t>
            </a:r>
            <a:r>
              <a:rPr dirty="0"/>
              <a:t> в </a:t>
            </a:r>
            <a:r>
              <a:rPr dirty="0" err="1"/>
              <a:t>разрезе</a:t>
            </a:r>
            <a:r>
              <a:rPr dirty="0"/>
              <a:t> </a:t>
            </a:r>
            <a:r>
              <a:rPr dirty="0" err="1"/>
              <a:t>областей</a:t>
            </a:r>
            <a:r>
              <a:rPr dirty="0"/>
              <a:t> и </a:t>
            </a:r>
            <a:r>
              <a:rPr dirty="0" err="1"/>
              <a:t>районов</a:t>
            </a:r>
            <a:r>
              <a:rPr dirty="0"/>
              <a:t>.  </a:t>
            </a:r>
          </a:p>
          <a:p>
            <a:r>
              <a:rPr dirty="0"/>
              <a:t>**</a:t>
            </a:r>
            <a:r>
              <a:rPr dirty="0" err="1"/>
              <a:t>Заметки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докладчика</a:t>
            </a:r>
            <a:r>
              <a:rPr dirty="0"/>
              <a:t> (Speaker Notes):**«</a:t>
            </a:r>
            <a:r>
              <a:rPr dirty="0" err="1"/>
              <a:t>Национальный</a:t>
            </a:r>
            <a:r>
              <a:rPr dirty="0"/>
              <a:t> </a:t>
            </a:r>
            <a:r>
              <a:rPr dirty="0" err="1"/>
              <a:t>план</a:t>
            </a:r>
            <a:r>
              <a:rPr dirty="0"/>
              <a:t> D02 </a:t>
            </a:r>
            <a:r>
              <a:rPr dirty="0" err="1"/>
              <a:t>задает</a:t>
            </a:r>
            <a:r>
              <a:rPr dirty="0"/>
              <a:t> </a:t>
            </a:r>
            <a:r>
              <a:rPr dirty="0" err="1"/>
              <a:t>жесткие</a:t>
            </a:r>
            <a:r>
              <a:rPr dirty="0"/>
              <a:t> </a:t>
            </a:r>
            <a:r>
              <a:rPr dirty="0" err="1"/>
              <a:t>измеримые</a:t>
            </a:r>
            <a:r>
              <a:rPr dirty="0"/>
              <a:t> </a:t>
            </a:r>
            <a:r>
              <a:rPr dirty="0" err="1"/>
              <a:t>ориентиры</a:t>
            </a:r>
            <a:r>
              <a:rPr dirty="0"/>
              <a:t>: к 2030 </a:t>
            </a:r>
            <a:r>
              <a:rPr dirty="0" err="1"/>
              <a:t>году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100% </a:t>
            </a:r>
            <a:r>
              <a:rPr dirty="0" err="1"/>
              <a:t>педагогических</a:t>
            </a:r>
            <a:r>
              <a:rPr dirty="0"/>
              <a:t> </a:t>
            </a:r>
            <a:r>
              <a:rPr dirty="0" err="1"/>
              <a:t>программ</a:t>
            </a:r>
            <a:r>
              <a:rPr dirty="0"/>
              <a:t> </a:t>
            </a:r>
            <a:r>
              <a:rPr dirty="0" err="1"/>
              <a:t>должны</a:t>
            </a:r>
            <a:r>
              <a:rPr dirty="0"/>
              <a:t> </a:t>
            </a:r>
            <a:r>
              <a:rPr dirty="0" err="1"/>
              <a:t>содержать</a:t>
            </a:r>
            <a:r>
              <a:rPr dirty="0"/>
              <a:t> </a:t>
            </a:r>
            <a:r>
              <a:rPr dirty="0" err="1"/>
              <a:t>модули</a:t>
            </a:r>
            <a:r>
              <a:rPr dirty="0"/>
              <a:t> ИИ, а </a:t>
            </a:r>
            <a:r>
              <a:rPr dirty="0" err="1"/>
              <a:t>вузы</a:t>
            </a:r>
            <a:r>
              <a:rPr dirty="0"/>
              <a:t> — </a:t>
            </a:r>
            <a:r>
              <a:rPr dirty="0" err="1"/>
              <a:t>инструменты</a:t>
            </a:r>
            <a:r>
              <a:rPr dirty="0"/>
              <a:t> Learning Analytics. </a:t>
            </a:r>
            <a:r>
              <a:rPr dirty="0" err="1"/>
              <a:t>Разработанная</a:t>
            </a:r>
            <a:r>
              <a:rPr dirty="0"/>
              <a:t> </a:t>
            </a:r>
            <a:r>
              <a:rPr dirty="0" err="1"/>
              <a:t>нами</a:t>
            </a:r>
            <a:r>
              <a:rPr dirty="0"/>
              <a:t> </a:t>
            </a:r>
            <a:r>
              <a:rPr dirty="0" err="1"/>
              <a:t>концепция</a:t>
            </a:r>
            <a:r>
              <a:rPr dirty="0"/>
              <a:t> </a:t>
            </a:r>
            <a:r>
              <a:rPr dirty="0" err="1"/>
              <a:t>показывает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реформа</a:t>
            </a:r>
            <a:r>
              <a:rPr dirty="0"/>
              <a:t> </a:t>
            </a:r>
            <a:r>
              <a:rPr dirty="0" err="1"/>
              <a:t>начинается</a:t>
            </a:r>
            <a:r>
              <a:rPr dirty="0"/>
              <a:t> </a:t>
            </a:r>
            <a:r>
              <a:rPr dirty="0" err="1"/>
              <a:t>со</a:t>
            </a:r>
            <a:r>
              <a:rPr dirty="0"/>
              <a:t> </a:t>
            </a:r>
            <a:r>
              <a:rPr dirty="0" err="1"/>
              <a:t>входа</a:t>
            </a:r>
            <a:r>
              <a:rPr dirty="0"/>
              <a:t>: </a:t>
            </a:r>
            <a:r>
              <a:rPr dirty="0" err="1"/>
              <a:t>переход</a:t>
            </a:r>
            <a:r>
              <a:rPr dirty="0"/>
              <a:t> к </a:t>
            </a:r>
            <a:r>
              <a:rPr dirty="0" err="1"/>
              <a:t>двухэтапному</a:t>
            </a:r>
            <a:r>
              <a:rPr dirty="0"/>
              <a:t> </a:t>
            </a:r>
            <a:r>
              <a:rPr dirty="0" err="1"/>
              <a:t>отбору</a:t>
            </a:r>
            <a:r>
              <a:rPr dirty="0"/>
              <a:t> ETS/AIT </a:t>
            </a:r>
            <a:r>
              <a:rPr dirty="0" err="1"/>
              <a:t>позволяет</a:t>
            </a:r>
            <a:r>
              <a:rPr dirty="0"/>
              <a:t> </a:t>
            </a:r>
            <a:r>
              <a:rPr dirty="0" err="1"/>
              <a:t>отбирать</a:t>
            </a:r>
            <a:r>
              <a:rPr dirty="0"/>
              <a:t> в </a:t>
            </a:r>
            <a:r>
              <a:rPr dirty="0" err="1"/>
              <a:t>профессию</a:t>
            </a:r>
            <a:r>
              <a:rPr dirty="0"/>
              <a:t> </a:t>
            </a:r>
            <a:r>
              <a:rPr dirty="0" err="1"/>
              <a:t>тех</a:t>
            </a:r>
            <a:r>
              <a:rPr dirty="0"/>
              <a:t>, </a:t>
            </a:r>
            <a:r>
              <a:rPr dirty="0" err="1"/>
              <a:t>кто</a:t>
            </a:r>
            <a:r>
              <a:rPr dirty="0"/>
              <a:t> </a:t>
            </a:r>
            <a:r>
              <a:rPr dirty="0" err="1"/>
              <a:t>имеет</a:t>
            </a:r>
            <a:r>
              <a:rPr dirty="0"/>
              <a:t> </a:t>
            </a:r>
            <a:r>
              <a:rPr dirty="0" err="1"/>
              <a:t>устойчивую</a:t>
            </a:r>
            <a:r>
              <a:rPr dirty="0"/>
              <a:t> </a:t>
            </a:r>
            <a:r>
              <a:rPr dirty="0" err="1"/>
              <a:t>мотивацию</a:t>
            </a:r>
            <a:r>
              <a:rPr dirty="0"/>
              <a:t> и </a:t>
            </a:r>
            <a:r>
              <a:rPr dirty="0" err="1"/>
              <a:t>личностную</a:t>
            </a:r>
            <a:r>
              <a:rPr dirty="0"/>
              <a:t> </a:t>
            </a:r>
            <a:r>
              <a:rPr dirty="0" err="1"/>
              <a:t>предрасположенность</a:t>
            </a:r>
            <a:r>
              <a:rPr dirty="0"/>
              <a:t> к </a:t>
            </a:r>
            <a:r>
              <a:rPr dirty="0" err="1"/>
              <a:t>работе</a:t>
            </a:r>
            <a:r>
              <a:rPr dirty="0"/>
              <a:t> с </a:t>
            </a:r>
            <a:r>
              <a:rPr dirty="0" err="1"/>
              <a:t>детьми</a:t>
            </a:r>
            <a:r>
              <a:rPr dirty="0"/>
              <a:t>».</a:t>
            </a:r>
          </a:p>
          <a:p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Источник</a:t>
            </a:r>
            <a:r>
              <a:rPr dirty="0"/>
              <a:t>: </a:t>
            </a:r>
            <a:r>
              <a:rPr lang="ru-RU"/>
              <a:t>обновлённый документ </a:t>
            </a:r>
            <a:r>
              <a:rPr dirty="0"/>
              <a:t>presentation_ai_human_capital_abai_experience.md, </a:t>
            </a:r>
            <a:r>
              <a:rPr lang="ru-RU"/>
              <a:t>предоставленный пользователем 13.10.2026</a:t>
            </a:r>
            <a:r>
              <a:rPr dirty="0"/>
              <a:t>. </a:t>
            </a:r>
            <a:r>
              <a:rPr lang="ru-RU"/>
              <a:t>Ссылки на приложения и пункты стандарта приведены</a:t>
            </a:r>
            <a:r>
              <a:rPr dirty="0"/>
              <a:t> </a:t>
            </a:r>
            <a:r>
              <a:rPr lang="ru-RU"/>
              <a:t>по</a:t>
            </a:r>
            <a:r>
              <a:rPr dirty="0"/>
              <a:t> </a:t>
            </a:r>
            <a:r>
              <a:rPr lang="ru-RU"/>
              <a:t>этому документу</a:t>
            </a:r>
            <a:r>
              <a:rPr dirty="0"/>
              <a:t>, </a:t>
            </a:r>
            <a:r>
              <a:rPr lang="ru-RU"/>
              <a:t>без</a:t>
            </a:r>
            <a:r>
              <a:rPr dirty="0"/>
              <a:t> </a:t>
            </a:r>
            <a:r>
              <a:rPr lang="ru-RU"/>
              <a:t>независимой</a:t>
            </a:r>
            <a:r>
              <a:rPr dirty="0"/>
              <a:t> </a:t>
            </a:r>
            <a:r>
              <a:rPr lang="ru-RU"/>
              <a:t>проверки</a:t>
            </a:r>
            <a:r>
              <a:rPr dirty="0"/>
              <a:t>.</a:t>
            </a:r>
            <a:r>
              <a:rPr lang="ru-RU"/>
              <a:t> Статус стандарта: рекомендован РУМС МНВО РК.</a:t>
            </a:r>
            <a:endParaRPr dirty="0"/>
          </a:p>
          <a:p>
            <a:endParaRPr dirty="0"/>
          </a:p>
          <a:p>
            <a:r>
              <a:rPr dirty="0"/>
              <a:t> КОНЦЕПЦИЯ НОРМАТИВНОЙ РАМКИ: ПРОЕКТ ПОЛИТИКИ POL-AI-INTEGRITY-001</a:t>
            </a:r>
          </a:p>
          <a:p>
            <a:endParaRPr dirty="0"/>
          </a:p>
          <a:p>
            <a:r>
              <a:rPr dirty="0"/>
              <a:t>#### </a:t>
            </a:r>
            <a:r>
              <a:rPr lang="ru-RU"/>
              <a:t>Архитектура</a:t>
            </a:r>
            <a:r>
              <a:rPr dirty="0"/>
              <a:t> </a:t>
            </a:r>
            <a:r>
              <a:rPr lang="ru-RU"/>
              <a:t>предложенного</a:t>
            </a:r>
            <a:r>
              <a:rPr dirty="0"/>
              <a:t> </a:t>
            </a:r>
            <a:r>
              <a:rPr lang="ru-RU"/>
              <a:t>нормативного</a:t>
            </a:r>
            <a:r>
              <a:rPr dirty="0"/>
              <a:t> </a:t>
            </a:r>
            <a:r>
              <a:rPr lang="ru-RU"/>
              <a:t>контура</a:t>
            </a:r>
            <a:r>
              <a:rPr dirty="0"/>
              <a:t> </a:t>
            </a:r>
            <a:r>
              <a:rPr lang="ru-RU"/>
              <a:t>Университета</a:t>
            </a:r>
            <a:endParaRPr dirty="0"/>
          </a:p>
          <a:p>
            <a:r>
              <a:rPr dirty="0"/>
              <a:t>  </a:t>
            </a:r>
          </a:p>
          <a:p>
            <a:r>
              <a:rPr lang="ru-RU"/>
              <a:t>КазНПУ</a:t>
            </a:r>
            <a:r>
              <a:rPr dirty="0"/>
              <a:t> </a:t>
            </a:r>
            <a:r>
              <a:rPr lang="ru-RU"/>
              <a:t>имени</a:t>
            </a:r>
            <a:r>
              <a:rPr dirty="0"/>
              <a:t> </a:t>
            </a:r>
            <a:r>
              <a:rPr lang="ru-RU"/>
              <a:t>Абая</a:t>
            </a:r>
            <a:r>
              <a:rPr dirty="0"/>
              <a:t> </a:t>
            </a:r>
            <a:r>
              <a:rPr lang="ru-RU"/>
              <a:t>разработал</a:t>
            </a:r>
            <a:r>
              <a:rPr dirty="0"/>
              <a:t> </a:t>
            </a:r>
            <a:r>
              <a:rPr lang="ru-RU"/>
              <a:t>концептуальный</a:t>
            </a:r>
            <a:r>
              <a:rPr dirty="0"/>
              <a:t> </a:t>
            </a:r>
            <a:r>
              <a:rPr lang="ru-RU"/>
              <a:t>пакет</a:t>
            </a:r>
            <a:r>
              <a:rPr dirty="0"/>
              <a:t> </a:t>
            </a:r>
            <a:r>
              <a:rPr lang="ru-RU"/>
              <a:t>внутренних</a:t>
            </a:r>
            <a:r>
              <a:rPr dirty="0"/>
              <a:t> </a:t>
            </a:r>
            <a:r>
              <a:rPr lang="ru-RU"/>
              <a:t>нормативных</a:t>
            </a:r>
            <a:r>
              <a:rPr dirty="0"/>
              <a:t> </a:t>
            </a:r>
            <a:r>
              <a:rPr lang="ru-RU"/>
              <a:t>актов</a:t>
            </a:r>
            <a:r>
              <a:rPr dirty="0"/>
              <a:t> (ВНА) </a:t>
            </a:r>
            <a:r>
              <a:rPr lang="ru-RU"/>
              <a:t>для</a:t>
            </a:r>
            <a:r>
              <a:rPr dirty="0"/>
              <a:t> </a:t>
            </a:r>
            <a:r>
              <a:rPr lang="ru-RU"/>
              <a:t>институционализации</a:t>
            </a:r>
            <a:r>
              <a:rPr dirty="0"/>
              <a:t> </a:t>
            </a:r>
            <a:r>
              <a:rPr lang="ru-RU"/>
              <a:t>ответственного</a:t>
            </a:r>
            <a:r>
              <a:rPr dirty="0"/>
              <a:t> ИИ:</a:t>
            </a:r>
          </a:p>
          <a:p>
            <a:r>
              <a:rPr dirty="0"/>
              <a:t>- **</a:t>
            </a:r>
            <a:r>
              <a:rPr lang="ru-RU"/>
              <a:t>Проект</a:t>
            </a:r>
            <a:r>
              <a:rPr dirty="0"/>
              <a:t> </a:t>
            </a:r>
            <a:r>
              <a:rPr lang="ru-RU"/>
              <a:t>Институциональной</a:t>
            </a:r>
            <a:r>
              <a:rPr dirty="0"/>
              <a:t> </a:t>
            </a:r>
            <a:r>
              <a:rPr lang="ru-RU"/>
              <a:t>политики</a:t>
            </a:r>
            <a:r>
              <a:rPr dirty="0"/>
              <a:t> </a:t>
            </a:r>
            <a:r>
              <a:rPr lang="ru-RU"/>
              <a:t>этичного</a:t>
            </a:r>
            <a:r>
              <a:rPr dirty="0"/>
              <a:t> </a:t>
            </a:r>
            <a:r>
              <a:rPr lang="ru-RU"/>
              <a:t>использования</a:t>
            </a:r>
            <a:r>
              <a:rPr dirty="0"/>
              <a:t> ИИ (POL-AI-INTEGRITY-001, </a:t>
            </a:r>
            <a:r>
              <a:rPr lang="ru-RU"/>
              <a:t>задача</a:t>
            </a:r>
            <a:r>
              <a:rPr dirty="0"/>
              <a:t> ABAI-26):**</a:t>
            </a:r>
          </a:p>
          <a:p>
            <a:r>
              <a:rPr dirty="0"/>
              <a:t>- 11 </a:t>
            </a:r>
            <a:r>
              <a:rPr lang="ru-RU"/>
              <a:t>исчерпывающих</a:t>
            </a:r>
            <a:r>
              <a:rPr dirty="0"/>
              <a:t> </a:t>
            </a:r>
            <a:r>
              <a:rPr lang="ru-RU"/>
              <a:t>разделов</a:t>
            </a:r>
            <a:r>
              <a:rPr dirty="0"/>
              <a:t> </a:t>
            </a:r>
            <a:r>
              <a:rPr lang="ru-RU"/>
              <a:t>норм</a:t>
            </a:r>
            <a:r>
              <a:rPr dirty="0"/>
              <a:t> </a:t>
            </a:r>
            <a:r>
              <a:rPr lang="ru-RU"/>
              <a:t>по</a:t>
            </a:r>
            <a:r>
              <a:rPr dirty="0"/>
              <a:t> </a:t>
            </a:r>
            <a:r>
              <a:rPr lang="ru-RU"/>
              <a:t>канонам</a:t>
            </a:r>
            <a:r>
              <a:rPr dirty="0"/>
              <a:t> </a:t>
            </a:r>
            <a:r>
              <a:rPr lang="ru-RU"/>
              <a:t>Закона</a:t>
            </a:r>
            <a:r>
              <a:rPr dirty="0"/>
              <a:t> РК «О </a:t>
            </a:r>
            <a:r>
              <a:rPr lang="ru-RU"/>
              <a:t>правовых</a:t>
            </a:r>
            <a:r>
              <a:rPr dirty="0"/>
              <a:t> </a:t>
            </a:r>
            <a:r>
              <a:rPr lang="ru-RU"/>
              <a:t>актах</a:t>
            </a:r>
            <a:r>
              <a:rPr dirty="0"/>
              <a:t>».</a:t>
            </a:r>
          </a:p>
          <a:p>
            <a:r>
              <a:rPr dirty="0"/>
              <a:t>- </a:t>
            </a:r>
            <a:r>
              <a:rPr lang="ru-RU"/>
              <a:t>Закрепляет</a:t>
            </a:r>
            <a:r>
              <a:rPr dirty="0"/>
              <a:t> </a:t>
            </a:r>
            <a:r>
              <a:rPr lang="ru-RU"/>
              <a:t>принципы</a:t>
            </a:r>
            <a:r>
              <a:rPr dirty="0"/>
              <a:t> </a:t>
            </a:r>
            <a:r>
              <a:rPr lang="ru-RU"/>
              <a:t>транспарентности</a:t>
            </a:r>
            <a:r>
              <a:rPr dirty="0"/>
              <a:t>, </a:t>
            </a:r>
            <a:r>
              <a:rPr lang="ru-RU"/>
              <a:t>ответственности</a:t>
            </a:r>
            <a:r>
              <a:rPr dirty="0"/>
              <a:t> </a:t>
            </a:r>
            <a:r>
              <a:rPr lang="ru-RU"/>
              <a:t>человека</a:t>
            </a:r>
            <a:r>
              <a:rPr dirty="0"/>
              <a:t>, </a:t>
            </a:r>
            <a:r>
              <a:rPr lang="ru-RU"/>
              <a:t>защиты</a:t>
            </a:r>
            <a:r>
              <a:rPr dirty="0"/>
              <a:t> </a:t>
            </a:r>
            <a:r>
              <a:rPr lang="ru-RU"/>
              <a:t>персональных</a:t>
            </a:r>
            <a:r>
              <a:rPr dirty="0"/>
              <a:t> </a:t>
            </a:r>
            <a:r>
              <a:rPr lang="ru-RU"/>
              <a:t>данных</a:t>
            </a:r>
            <a:r>
              <a:rPr dirty="0"/>
              <a:t> и </a:t>
            </a:r>
            <a:r>
              <a:rPr lang="ru-RU"/>
              <a:t>недискриминации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lang="ru-RU"/>
              <a:t>Концепция</a:t>
            </a:r>
            <a:r>
              <a:rPr dirty="0"/>
              <a:t> </a:t>
            </a:r>
            <a:r>
              <a:rPr lang="ru-RU"/>
              <a:t>стандартизированной</a:t>
            </a:r>
            <a:r>
              <a:rPr dirty="0"/>
              <a:t> </a:t>
            </a:r>
            <a:r>
              <a:rPr lang="ru-RU"/>
              <a:t>Декларации</a:t>
            </a:r>
            <a:r>
              <a:rPr dirty="0"/>
              <a:t> </a:t>
            </a:r>
            <a:r>
              <a:rPr lang="ru-RU"/>
              <a:t>об</a:t>
            </a:r>
            <a:r>
              <a:rPr dirty="0"/>
              <a:t> </a:t>
            </a:r>
            <a:r>
              <a:rPr lang="ru-RU"/>
              <a:t>использовании</a:t>
            </a:r>
            <a:r>
              <a:rPr dirty="0"/>
              <a:t> ИИ (AI Statement Form):**</a:t>
            </a:r>
          </a:p>
          <a:p>
            <a:r>
              <a:rPr dirty="0"/>
              <a:t>- </a:t>
            </a:r>
            <a:r>
              <a:rPr lang="ru-RU"/>
              <a:t>Полная гармонизация с Приложением 4 Межвузовского стандарта РУМС МНВО РК.</a:t>
            </a:r>
          </a:p>
          <a:p>
            <a:r>
              <a:rPr lang="ru-RU"/>
              <a:t>- Типовой</a:t>
            </a:r>
            <a:r>
              <a:rPr dirty="0"/>
              <a:t> </a:t>
            </a:r>
            <a:r>
              <a:rPr lang="ru-RU"/>
              <a:t>формуляр</a:t>
            </a:r>
            <a:r>
              <a:rPr dirty="0"/>
              <a:t> к ВКР, </a:t>
            </a:r>
            <a:r>
              <a:rPr lang="ru-RU"/>
              <a:t>курсовым</a:t>
            </a:r>
            <a:r>
              <a:rPr dirty="0"/>
              <a:t> </a:t>
            </a:r>
            <a:r>
              <a:rPr lang="ru-RU"/>
              <a:t>проектам</a:t>
            </a:r>
            <a:r>
              <a:rPr dirty="0"/>
              <a:t> и </a:t>
            </a:r>
            <a:r>
              <a:rPr lang="ru-RU"/>
              <a:t>магистерским</a:t>
            </a:r>
            <a:r>
              <a:rPr dirty="0"/>
              <a:t> </a:t>
            </a:r>
            <a:r>
              <a:rPr lang="ru-RU"/>
              <a:t>диссертациям</a:t>
            </a:r>
            <a:r>
              <a:rPr dirty="0"/>
              <a:t>.</a:t>
            </a:r>
          </a:p>
          <a:p>
            <a:r>
              <a:rPr dirty="0"/>
              <a:t>- </a:t>
            </a:r>
            <a:r>
              <a:rPr lang="ru-RU"/>
              <a:t>Фиксация</a:t>
            </a:r>
            <a:r>
              <a:rPr dirty="0"/>
              <a:t>: </a:t>
            </a:r>
            <a:r>
              <a:rPr lang="ru-RU"/>
              <a:t>наименования</a:t>
            </a:r>
            <a:r>
              <a:rPr dirty="0"/>
              <a:t> </a:t>
            </a:r>
            <a:r>
              <a:rPr lang="ru-RU"/>
              <a:t>моделей</a:t>
            </a:r>
            <a:r>
              <a:rPr dirty="0"/>
              <a:t>, </a:t>
            </a:r>
            <a:r>
              <a:rPr lang="ru-RU"/>
              <a:t>версии</a:t>
            </a:r>
            <a:r>
              <a:rPr dirty="0"/>
              <a:t>, </a:t>
            </a:r>
            <a:r>
              <a:rPr lang="ru-RU"/>
              <a:t>даты</a:t>
            </a:r>
            <a:r>
              <a:rPr dirty="0"/>
              <a:t>, </a:t>
            </a:r>
            <a:r>
              <a:rPr lang="ru-RU"/>
              <a:t>цели</a:t>
            </a:r>
            <a:r>
              <a:rPr dirty="0"/>
              <a:t> </a:t>
            </a:r>
            <a:r>
              <a:rPr lang="ru-RU"/>
              <a:t>промптов</a:t>
            </a:r>
            <a:r>
              <a:rPr dirty="0"/>
              <a:t> и **</a:t>
            </a:r>
            <a:r>
              <a:rPr lang="ru-RU"/>
              <a:t>чек-лист</a:t>
            </a:r>
            <a:r>
              <a:rPr dirty="0"/>
              <a:t> </a:t>
            </a:r>
            <a:r>
              <a:rPr lang="ru-RU"/>
              <a:t>верификации</a:t>
            </a:r>
            <a:r>
              <a:rPr dirty="0"/>
              <a:t> </a:t>
            </a:r>
            <a:r>
              <a:rPr lang="ru-RU"/>
              <a:t>фактов</a:t>
            </a:r>
            <a:r>
              <a:rPr dirty="0"/>
              <a:t>** </a:t>
            </a:r>
            <a:r>
              <a:rPr lang="ru-RU"/>
              <a:t>против</a:t>
            </a:r>
            <a:r>
              <a:rPr dirty="0"/>
              <a:t> </a:t>
            </a:r>
            <a:r>
              <a:rPr lang="ru-RU"/>
              <a:t>галлюцинаций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lang="ru-RU"/>
              <a:t>Защита</a:t>
            </a:r>
            <a:r>
              <a:rPr dirty="0"/>
              <a:t> </a:t>
            </a:r>
            <a:r>
              <a:rPr lang="ru-RU"/>
              <a:t>данных</a:t>
            </a:r>
            <a:r>
              <a:rPr dirty="0"/>
              <a:t> </a:t>
            </a:r>
            <a:r>
              <a:rPr lang="ru-RU"/>
              <a:t>обучающихся</a:t>
            </a:r>
            <a:r>
              <a:rPr dirty="0"/>
              <a:t> и </a:t>
            </a:r>
            <a:r>
              <a:rPr lang="ru-RU"/>
              <a:t>интеллектуальной</a:t>
            </a:r>
            <a:r>
              <a:rPr dirty="0"/>
              <a:t> </a:t>
            </a:r>
            <a:r>
              <a:rPr lang="ru-RU"/>
              <a:t>собственности</a:t>
            </a:r>
            <a:r>
              <a:rPr dirty="0"/>
              <a:t> (</a:t>
            </a:r>
            <a:r>
              <a:rPr lang="ru-RU"/>
              <a:t>Закон</a:t>
            </a:r>
            <a:r>
              <a:rPr dirty="0"/>
              <a:t> № 94-V):**</a:t>
            </a:r>
          </a:p>
          <a:p>
            <a:r>
              <a:rPr dirty="0"/>
              <a:t>- </a:t>
            </a:r>
            <a:r>
              <a:rPr lang="ru-RU"/>
              <a:t>Императивный</a:t>
            </a:r>
            <a:r>
              <a:rPr dirty="0"/>
              <a:t> </a:t>
            </a:r>
            <a:r>
              <a:rPr lang="ru-RU"/>
              <a:t>запрет</a:t>
            </a:r>
            <a:r>
              <a:rPr dirty="0"/>
              <a:t> </a:t>
            </a:r>
            <a:r>
              <a:rPr lang="ru-RU"/>
              <a:t>выгрузки</a:t>
            </a:r>
            <a:r>
              <a:rPr dirty="0"/>
              <a:t> </a:t>
            </a:r>
            <a:r>
              <a:rPr lang="ru-RU"/>
              <a:t>персональных</a:t>
            </a:r>
            <a:r>
              <a:rPr dirty="0"/>
              <a:t> </a:t>
            </a:r>
            <a:r>
              <a:rPr lang="ru-RU"/>
              <a:t>данных</a:t>
            </a:r>
            <a:r>
              <a:rPr dirty="0"/>
              <a:t> </a:t>
            </a:r>
            <a:r>
              <a:rPr lang="ru-RU"/>
              <a:t>студентов</a:t>
            </a:r>
            <a:r>
              <a:rPr dirty="0"/>
              <a:t>/ППС и </a:t>
            </a:r>
            <a:r>
              <a:rPr lang="ru-RU"/>
              <a:t>закрытых</a:t>
            </a:r>
            <a:r>
              <a:rPr dirty="0"/>
              <a:t> </a:t>
            </a:r>
            <a:r>
              <a:rPr lang="ru-RU"/>
              <a:t>документов</a:t>
            </a:r>
            <a:r>
              <a:rPr dirty="0"/>
              <a:t> </a:t>
            </a:r>
            <a:r>
              <a:rPr lang="ru-RU"/>
              <a:t>вуза</a:t>
            </a:r>
            <a:r>
              <a:rPr dirty="0"/>
              <a:t> в </a:t>
            </a:r>
            <a:r>
              <a:rPr lang="ru-RU"/>
              <a:t>публичные</a:t>
            </a:r>
            <a:r>
              <a:rPr dirty="0"/>
              <a:t> </a:t>
            </a:r>
            <a:r>
              <a:rPr lang="ru-RU"/>
              <a:t>облачные</a:t>
            </a:r>
            <a:r>
              <a:rPr dirty="0"/>
              <a:t> </a:t>
            </a:r>
            <a:r>
              <a:rPr lang="ru-RU"/>
              <a:t>нейросети (согласно п</a:t>
            </a:r>
            <a:r>
              <a:rPr dirty="0"/>
              <a:t>.</a:t>
            </a:r>
            <a:r>
              <a:rPr lang="ru-RU"/>
              <a:t> 5.5 Межвузовского стандарта РУМС — запрет обучения внешних моделей на студенческих данных).</a:t>
            </a:r>
            <a:endParaRPr dirty="0"/>
          </a:p>
          <a:p>
            <a:r>
              <a:rPr dirty="0"/>
              <a:t>- </a:t>
            </a:r>
            <a:r>
              <a:rPr lang="ru-RU"/>
              <a:t>Дисциплинарная</a:t>
            </a:r>
            <a:r>
              <a:rPr dirty="0"/>
              <a:t> </a:t>
            </a:r>
            <a:r>
              <a:rPr lang="ru-RU"/>
              <a:t>ответственность</a:t>
            </a:r>
            <a:r>
              <a:rPr dirty="0"/>
              <a:t> </a:t>
            </a:r>
            <a:r>
              <a:rPr lang="ru-RU"/>
              <a:t>по</a:t>
            </a:r>
            <a:r>
              <a:rPr dirty="0"/>
              <a:t> </a:t>
            </a:r>
            <a:r>
              <a:rPr lang="ru-RU"/>
              <a:t>ст</a:t>
            </a:r>
            <a:r>
              <a:rPr dirty="0"/>
              <a:t>. 52 ТК РК и </a:t>
            </a:r>
            <a:r>
              <a:rPr lang="ru-RU"/>
              <a:t>административная</a:t>
            </a:r>
            <a:r>
              <a:rPr dirty="0"/>
              <a:t> </a:t>
            </a:r>
            <a:r>
              <a:rPr lang="ru-RU"/>
              <a:t>по</a:t>
            </a:r>
            <a:r>
              <a:rPr dirty="0"/>
              <a:t> </a:t>
            </a:r>
            <a:r>
              <a:rPr lang="ru-RU"/>
              <a:t>ст</a:t>
            </a:r>
            <a:r>
              <a:rPr dirty="0"/>
              <a:t>. 79 </a:t>
            </a:r>
            <a:r>
              <a:rPr lang="ru-RU"/>
              <a:t>КоАП</a:t>
            </a:r>
            <a:r>
              <a:rPr dirty="0"/>
              <a:t> РК.  </a:t>
            </a:r>
          </a:p>
          <a:p>
            <a:r>
              <a:rPr dirty="0"/>
              <a:t>**</a:t>
            </a:r>
            <a:r>
              <a:rPr lang="ru-RU"/>
              <a:t>Заметки</a:t>
            </a:r>
            <a:r>
              <a:rPr dirty="0"/>
              <a:t> </a:t>
            </a:r>
            <a:r>
              <a:rPr lang="ru-RU"/>
              <a:t>для</a:t>
            </a:r>
            <a:r>
              <a:rPr dirty="0"/>
              <a:t> </a:t>
            </a:r>
            <a:r>
              <a:rPr lang="ru-RU"/>
              <a:t>докладчика</a:t>
            </a:r>
            <a:r>
              <a:rPr dirty="0"/>
              <a:t> (Speaker Notes):**«</a:t>
            </a:r>
            <a:r>
              <a:rPr lang="ru-RU"/>
              <a:t>Чтобы</a:t>
            </a:r>
            <a:r>
              <a:rPr dirty="0"/>
              <a:t> </a:t>
            </a:r>
            <a:r>
              <a:rPr lang="ru-RU"/>
              <a:t>устранить</a:t>
            </a:r>
            <a:r>
              <a:rPr dirty="0"/>
              <a:t> </a:t>
            </a:r>
            <a:r>
              <a:rPr lang="ru-RU"/>
              <a:t>правовой</a:t>
            </a:r>
            <a:r>
              <a:rPr dirty="0"/>
              <a:t> </a:t>
            </a:r>
            <a:r>
              <a:rPr lang="ru-RU"/>
              <a:t>вакуум</a:t>
            </a:r>
            <a:r>
              <a:rPr dirty="0"/>
              <a:t>, </a:t>
            </a:r>
            <a:r>
              <a:rPr lang="ru-RU"/>
              <a:t>КазНПУ</a:t>
            </a:r>
            <a:r>
              <a:rPr dirty="0"/>
              <a:t> </a:t>
            </a:r>
            <a:r>
              <a:rPr lang="ru-RU"/>
              <a:t>разработал</a:t>
            </a:r>
            <a:r>
              <a:rPr dirty="0"/>
              <a:t> </a:t>
            </a:r>
            <a:r>
              <a:rPr lang="ru-RU"/>
              <a:t>концепцию</a:t>
            </a:r>
            <a:r>
              <a:rPr dirty="0"/>
              <a:t> </a:t>
            </a:r>
            <a:r>
              <a:rPr lang="ru-RU"/>
              <a:t>институциональной</a:t>
            </a:r>
            <a:r>
              <a:rPr dirty="0"/>
              <a:t> </a:t>
            </a:r>
            <a:r>
              <a:rPr lang="ru-RU"/>
              <a:t>политики</a:t>
            </a:r>
            <a:r>
              <a:rPr dirty="0"/>
              <a:t> POL-AI-INTEGRITY-001. </a:t>
            </a:r>
            <a:r>
              <a:rPr lang="ru-RU"/>
              <a:t>Мы</a:t>
            </a:r>
            <a:r>
              <a:rPr dirty="0"/>
              <a:t> </a:t>
            </a:r>
            <a:r>
              <a:rPr lang="ru-RU"/>
              <a:t>синхронизировали форму</a:t>
            </a:r>
            <a:r>
              <a:rPr dirty="0"/>
              <a:t> </a:t>
            </a:r>
            <a:r>
              <a:rPr lang="ru-RU"/>
              <a:t>Декларации</a:t>
            </a:r>
            <a:r>
              <a:rPr dirty="0"/>
              <a:t> </a:t>
            </a:r>
            <a:r>
              <a:rPr lang="ru-RU"/>
              <a:t>с Приложением 4 Межвузовского стандарта РУМС: студент</a:t>
            </a:r>
            <a:r>
              <a:rPr dirty="0"/>
              <a:t> </a:t>
            </a:r>
            <a:r>
              <a:rPr lang="ru-RU"/>
              <a:t>открыто</a:t>
            </a:r>
            <a:r>
              <a:rPr dirty="0"/>
              <a:t> </a:t>
            </a:r>
            <a:r>
              <a:rPr lang="ru-RU"/>
              <a:t>фиксирует</a:t>
            </a:r>
            <a:r>
              <a:rPr dirty="0"/>
              <a:t> </a:t>
            </a:r>
            <a:r>
              <a:rPr lang="ru-RU"/>
              <a:t>факт</a:t>
            </a:r>
            <a:r>
              <a:rPr dirty="0"/>
              <a:t> </a:t>
            </a:r>
            <a:r>
              <a:rPr lang="ru-RU"/>
              <a:t>применения</a:t>
            </a:r>
            <a:r>
              <a:rPr dirty="0"/>
              <a:t> </a:t>
            </a:r>
            <a:r>
              <a:rPr lang="ru-RU"/>
              <a:t>нейросетей, прикладывает ключевые промпты</a:t>
            </a:r>
            <a:r>
              <a:rPr dirty="0"/>
              <a:t> и </a:t>
            </a:r>
            <a:r>
              <a:rPr lang="ru-RU"/>
              <a:t>подтверждает ручной</a:t>
            </a:r>
            <a:r>
              <a:rPr dirty="0"/>
              <a:t> </a:t>
            </a:r>
            <a:r>
              <a:rPr lang="ru-RU"/>
              <a:t>фактчекинг</a:t>
            </a:r>
            <a:r>
              <a:rPr dirty="0"/>
              <a:t> </a:t>
            </a:r>
            <a:r>
              <a:rPr lang="ru-RU"/>
              <a:t>источников</a:t>
            </a:r>
            <a:r>
              <a:rPr dirty="0"/>
              <a:t>. Это </a:t>
            </a:r>
            <a:r>
              <a:rPr lang="ru-RU"/>
              <a:t>исключает</a:t>
            </a:r>
            <a:r>
              <a:rPr dirty="0"/>
              <a:t> "</a:t>
            </a:r>
            <a:r>
              <a:rPr lang="ru-RU"/>
              <a:t>серую</a:t>
            </a:r>
            <a:r>
              <a:rPr dirty="0"/>
              <a:t> </a:t>
            </a:r>
            <a:r>
              <a:rPr lang="ru-RU"/>
              <a:t>зону</a:t>
            </a:r>
            <a:r>
              <a:rPr dirty="0"/>
              <a:t>" и </a:t>
            </a:r>
            <a:r>
              <a:rPr lang="ru-RU"/>
              <a:t>переводит</a:t>
            </a:r>
            <a:r>
              <a:rPr dirty="0"/>
              <a:t> </a:t>
            </a:r>
            <a:r>
              <a:rPr lang="ru-RU"/>
              <a:t>академическую</a:t>
            </a:r>
            <a:r>
              <a:rPr dirty="0"/>
              <a:t> </a:t>
            </a:r>
            <a:r>
              <a:rPr lang="ru-RU"/>
              <a:t>честность</a:t>
            </a:r>
            <a:r>
              <a:rPr dirty="0"/>
              <a:t> </a:t>
            </a:r>
            <a:r>
              <a:rPr lang="ru-RU"/>
              <a:t>из</a:t>
            </a:r>
            <a:r>
              <a:rPr dirty="0"/>
              <a:t> </a:t>
            </a:r>
            <a:r>
              <a:rPr lang="ru-RU"/>
              <a:t>формата</a:t>
            </a:r>
            <a:r>
              <a:rPr dirty="0"/>
              <a:t> </a:t>
            </a:r>
            <a:r>
              <a:rPr lang="ru-RU"/>
              <a:t>страха</a:t>
            </a:r>
            <a:r>
              <a:rPr dirty="0"/>
              <a:t> в </a:t>
            </a:r>
            <a:r>
              <a:rPr lang="ru-RU"/>
              <a:t>культуру</a:t>
            </a:r>
            <a:r>
              <a:rPr dirty="0"/>
              <a:t> </a:t>
            </a:r>
            <a:r>
              <a:rPr lang="ru-RU"/>
              <a:t>взаимного</a:t>
            </a:r>
            <a:r>
              <a:rPr dirty="0"/>
              <a:t> </a:t>
            </a:r>
            <a:r>
              <a:rPr lang="ru-RU"/>
              <a:t>доверия</a:t>
            </a:r>
            <a:r>
              <a:rPr dirty="0"/>
              <a:t>».</a:t>
            </a:r>
          </a:p>
          <a:p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Источник: обновлённый документ presentation_ai_human_capital_abai_experience.md, предоставленный пользователем 13.10.2026. Ссылки на приложения и пункты стандарта приведены по этому документу, без независимой проверки. Статус стандарта: рекомендован РУМС МНВО РК.</a:t>
            </a:r>
          </a:p>
          <a:p>
            <a:endParaRPr lang="ru-RU"/>
          </a:p>
          <a:p>
            <a:r>
              <a:rPr lang="ru-RU"/>
              <a:t> </a:t>
            </a:r>
            <a:r>
              <a:rPr dirty="0"/>
              <a:t>КОНЦЕПЦИЯ ПРОЗРАЧНОСТИ СИЛЛАБУСОВ: ШКАЛА AI DISCLOSURE (0–3), INSTRUCTOR DISCLOSURE И VIVA VOCE</a:t>
            </a:r>
          </a:p>
          <a:p>
            <a:endParaRPr dirty="0"/>
          </a:p>
          <a:p>
            <a:r>
              <a:rPr dirty="0"/>
              <a:t>#### </a:t>
            </a:r>
            <a:r>
              <a:rPr lang="ru-RU"/>
              <a:t>Концепция</a:t>
            </a:r>
            <a:r>
              <a:rPr dirty="0"/>
              <a:t> 4-уровневой </a:t>
            </a:r>
            <a:r>
              <a:rPr lang="ru-RU"/>
              <a:t>шкалы</a:t>
            </a:r>
            <a:r>
              <a:rPr dirty="0"/>
              <a:t> </a:t>
            </a:r>
            <a:r>
              <a:rPr lang="ru-RU"/>
              <a:t>прозрачности</a:t>
            </a:r>
            <a:r>
              <a:rPr dirty="0"/>
              <a:t> </a:t>
            </a:r>
            <a:r>
              <a:rPr lang="ru-RU"/>
              <a:t>для</a:t>
            </a:r>
            <a:r>
              <a:rPr dirty="0"/>
              <a:t> </a:t>
            </a:r>
            <a:r>
              <a:rPr lang="ru-RU"/>
              <a:t>рабочих</a:t>
            </a:r>
            <a:r>
              <a:rPr dirty="0"/>
              <a:t> </a:t>
            </a:r>
            <a:r>
              <a:rPr lang="ru-RU"/>
              <a:t>программ</a:t>
            </a:r>
            <a:r>
              <a:rPr dirty="0"/>
              <a:t> (силлабусов)</a:t>
            </a:r>
          </a:p>
          <a:p>
            <a:r>
              <a:rPr dirty="0"/>
              <a:t>  </a:t>
            </a:r>
          </a:p>
          <a:p>
            <a:r>
              <a:rPr lang="ru-RU"/>
              <a:t>Синхронизирована</a:t>
            </a:r>
            <a:r>
              <a:rPr dirty="0"/>
              <a:t> с </a:t>
            </a:r>
            <a:r>
              <a:rPr lang="ru-RU"/>
              <a:t>Приложением 2 Межвузовского стандарта РУМС МНВО РК и модельной</a:t>
            </a:r>
            <a:r>
              <a:rPr dirty="0"/>
              <a:t> </a:t>
            </a:r>
            <a:r>
              <a:rPr lang="ru-RU"/>
              <a:t>политикой</a:t>
            </a:r>
            <a:r>
              <a:rPr dirty="0"/>
              <a:t> MIT</a:t>
            </a:r>
            <a:r>
              <a:rPr lang="ru-KZ"/>
              <a:t>:</a:t>
            </a:r>
            <a:endParaRPr dirty="0"/>
          </a:p>
          <a:p>
            <a:r>
              <a:rPr dirty="0"/>
              <a:t>- **Level 0 (AI Prohibited / GenAI Strictly Prohibited):** </a:t>
            </a:r>
            <a:r>
              <a:rPr lang="ru-RU"/>
              <a:t>Полный</a:t>
            </a:r>
            <a:r>
              <a:rPr dirty="0"/>
              <a:t> </a:t>
            </a:r>
            <a:r>
              <a:rPr lang="ru-RU"/>
              <a:t>запрет</a:t>
            </a:r>
            <a:r>
              <a:rPr dirty="0"/>
              <a:t> ИИ. </a:t>
            </a:r>
            <a:r>
              <a:rPr lang="ru-RU"/>
              <a:t>Фундаментальные</a:t>
            </a:r>
            <a:r>
              <a:rPr dirty="0"/>
              <a:t> </a:t>
            </a:r>
            <a:r>
              <a:rPr lang="ru-RU"/>
              <a:t>очные</a:t>
            </a:r>
            <a:r>
              <a:rPr dirty="0"/>
              <a:t> </a:t>
            </a:r>
            <a:r>
              <a:rPr lang="ru-RU"/>
              <a:t>срезы</a:t>
            </a:r>
            <a:r>
              <a:rPr dirty="0"/>
              <a:t>, </a:t>
            </a:r>
            <a:r>
              <a:rPr lang="ru-RU"/>
              <a:t>каллиграфия</a:t>
            </a:r>
            <a:r>
              <a:rPr dirty="0"/>
              <a:t>, </a:t>
            </a:r>
            <a:r>
              <a:rPr lang="ru-RU"/>
              <a:t>вычисления</a:t>
            </a:r>
            <a:r>
              <a:rPr dirty="0"/>
              <a:t> у </a:t>
            </a:r>
            <a:r>
              <a:rPr lang="ru-RU"/>
              <a:t>доски</a:t>
            </a:r>
            <a:r>
              <a:rPr dirty="0"/>
              <a:t>, </a:t>
            </a:r>
            <a:r>
              <a:rPr lang="ru-RU"/>
              <a:t>устные</a:t>
            </a:r>
            <a:r>
              <a:rPr dirty="0"/>
              <a:t> </a:t>
            </a:r>
            <a:r>
              <a:rPr lang="ru-RU"/>
              <a:t>коллоквиумы</a:t>
            </a:r>
            <a:r>
              <a:rPr dirty="0"/>
              <a:t>. </a:t>
            </a:r>
            <a:r>
              <a:rPr lang="ru-RU"/>
              <a:t>Проверка</a:t>
            </a:r>
            <a:r>
              <a:rPr dirty="0"/>
              <a:t> </a:t>
            </a:r>
            <a:r>
              <a:rPr lang="ru-RU"/>
              <a:t>базовых</a:t>
            </a:r>
            <a:r>
              <a:rPr dirty="0"/>
              <a:t> </a:t>
            </a:r>
            <a:r>
              <a:rPr lang="ru-RU"/>
              <a:t>человеческих</a:t>
            </a:r>
            <a:r>
              <a:rPr dirty="0"/>
              <a:t> </a:t>
            </a:r>
            <a:r>
              <a:rPr lang="ru-RU"/>
              <a:t>навыков</a:t>
            </a:r>
            <a:r>
              <a:rPr dirty="0"/>
              <a:t>.</a:t>
            </a:r>
          </a:p>
          <a:p>
            <a:r>
              <a:rPr dirty="0"/>
              <a:t>- **Level 1 (Ideation &amp; Brainstorming / Support Tool Only):** </a:t>
            </a:r>
            <a:r>
              <a:rPr lang="ru-RU"/>
              <a:t>Поиск</a:t>
            </a:r>
            <a:r>
              <a:rPr dirty="0"/>
              <a:t> </a:t>
            </a:r>
            <a:r>
              <a:rPr lang="ru-RU"/>
              <a:t>идей</a:t>
            </a:r>
            <a:r>
              <a:rPr dirty="0"/>
              <a:t>, </a:t>
            </a:r>
            <a:r>
              <a:rPr lang="ru-RU"/>
              <a:t>составление</a:t>
            </a:r>
            <a:r>
              <a:rPr dirty="0"/>
              <a:t> </a:t>
            </a:r>
            <a:r>
              <a:rPr lang="ru-RU"/>
              <a:t>ментальных</a:t>
            </a:r>
            <a:r>
              <a:rPr dirty="0"/>
              <a:t> </a:t>
            </a:r>
            <a:r>
              <a:rPr lang="ru-RU"/>
              <a:t>карт</a:t>
            </a:r>
            <a:r>
              <a:rPr dirty="0"/>
              <a:t>, </a:t>
            </a:r>
            <a:r>
              <a:rPr lang="ru-RU"/>
              <a:t>структура</a:t>
            </a:r>
            <a:r>
              <a:rPr dirty="0"/>
              <a:t> </a:t>
            </a:r>
            <a:r>
              <a:rPr lang="ru-RU"/>
              <a:t>проекта</a:t>
            </a:r>
            <a:r>
              <a:rPr dirty="0"/>
              <a:t>. </a:t>
            </a:r>
            <a:r>
              <a:rPr lang="ru-RU"/>
              <a:t>Генерация</a:t>
            </a:r>
            <a:r>
              <a:rPr dirty="0"/>
              <a:t> </a:t>
            </a:r>
            <a:r>
              <a:rPr lang="ru-RU"/>
              <a:t>текста</a:t>
            </a:r>
            <a:r>
              <a:rPr dirty="0"/>
              <a:t> </a:t>
            </a:r>
            <a:r>
              <a:rPr lang="ru-RU"/>
              <a:t>запрещена</a:t>
            </a:r>
            <a:r>
              <a:rPr dirty="0"/>
              <a:t>, </a:t>
            </a:r>
            <a:r>
              <a:rPr lang="ru-RU"/>
              <a:t>студент</a:t>
            </a:r>
            <a:r>
              <a:rPr dirty="0"/>
              <a:t> </a:t>
            </a:r>
            <a:r>
              <a:rPr lang="ru-RU"/>
              <a:t>пишет</a:t>
            </a:r>
            <a:r>
              <a:rPr dirty="0"/>
              <a:t> </a:t>
            </a:r>
            <a:r>
              <a:rPr lang="ru-RU"/>
              <a:t>работу</a:t>
            </a:r>
            <a:r>
              <a:rPr dirty="0"/>
              <a:t> </a:t>
            </a:r>
            <a:r>
              <a:rPr lang="ru-RU"/>
              <a:t>сам</a:t>
            </a:r>
            <a:r>
              <a:rPr dirty="0"/>
              <a:t>.</a:t>
            </a:r>
          </a:p>
          <a:p>
            <a:r>
              <a:rPr dirty="0"/>
              <a:t>- **Level 2 (Editing &amp; Structure / Limited Use):** </a:t>
            </a:r>
            <a:r>
              <a:rPr lang="ru-RU"/>
              <a:t>Проверка</a:t>
            </a:r>
            <a:r>
              <a:rPr dirty="0"/>
              <a:t> </a:t>
            </a:r>
            <a:r>
              <a:rPr lang="ru-RU"/>
              <a:t>грамматики</a:t>
            </a:r>
            <a:r>
              <a:rPr dirty="0"/>
              <a:t>, </a:t>
            </a:r>
            <a:r>
              <a:rPr lang="ru-RU"/>
              <a:t>стилистическая</a:t>
            </a:r>
            <a:r>
              <a:rPr dirty="0"/>
              <a:t> </a:t>
            </a:r>
            <a:r>
              <a:rPr lang="ru-RU"/>
              <a:t>правка</a:t>
            </a:r>
            <a:r>
              <a:rPr dirty="0"/>
              <a:t>, </a:t>
            </a:r>
            <a:r>
              <a:rPr lang="ru-RU"/>
              <a:t>рефакторинг</a:t>
            </a:r>
            <a:r>
              <a:rPr dirty="0"/>
              <a:t> </a:t>
            </a:r>
            <a:r>
              <a:rPr lang="ru-RU"/>
              <a:t>кода</a:t>
            </a:r>
            <a:r>
              <a:rPr dirty="0"/>
              <a:t> </a:t>
            </a:r>
            <a:r>
              <a:rPr lang="ru-RU"/>
              <a:t>при</a:t>
            </a:r>
            <a:r>
              <a:rPr dirty="0"/>
              <a:t> 100% </a:t>
            </a:r>
            <a:r>
              <a:rPr lang="ru-RU"/>
              <a:t>авторском</a:t>
            </a:r>
            <a:r>
              <a:rPr dirty="0"/>
              <a:t> </a:t>
            </a:r>
            <a:r>
              <a:rPr lang="ru-RU"/>
              <a:t>смысловом</a:t>
            </a:r>
            <a:r>
              <a:rPr dirty="0"/>
              <a:t> </a:t>
            </a:r>
            <a:r>
              <a:rPr lang="ru-RU"/>
              <a:t>ядре</a:t>
            </a:r>
            <a:r>
              <a:rPr dirty="0"/>
              <a:t> </a:t>
            </a:r>
            <a:r>
              <a:rPr lang="ru-RU"/>
              <a:t>студента</a:t>
            </a:r>
            <a:r>
              <a:rPr dirty="0"/>
              <a:t>.</a:t>
            </a:r>
          </a:p>
          <a:p>
            <a:r>
              <a:rPr dirty="0"/>
              <a:t>- **Level 3 (Full Co-Creation / Required GenAI Use):** </a:t>
            </a:r>
            <a:r>
              <a:rPr lang="ru-RU"/>
              <a:t>Генерация</a:t>
            </a:r>
            <a:r>
              <a:rPr dirty="0"/>
              <a:t> </a:t>
            </a:r>
            <a:r>
              <a:rPr lang="ru-RU"/>
              <a:t>дидактических</a:t>
            </a:r>
            <a:r>
              <a:rPr dirty="0"/>
              <a:t> </a:t>
            </a:r>
            <a:r>
              <a:rPr lang="ru-RU"/>
              <a:t>материалов</a:t>
            </a:r>
            <a:r>
              <a:rPr dirty="0"/>
              <a:t> и </a:t>
            </a:r>
            <a:r>
              <a:rPr lang="ru-RU"/>
              <a:t>планов</a:t>
            </a:r>
            <a:r>
              <a:rPr dirty="0"/>
              <a:t> </a:t>
            </a:r>
            <a:r>
              <a:rPr lang="ru-RU"/>
              <a:t>уроков</a:t>
            </a:r>
            <a:r>
              <a:rPr dirty="0"/>
              <a:t> с </a:t>
            </a:r>
            <a:r>
              <a:rPr lang="ru-RU"/>
              <a:t>обязательной</a:t>
            </a:r>
            <a:r>
              <a:rPr dirty="0"/>
              <a:t> </a:t>
            </a:r>
            <a:r>
              <a:rPr lang="ru-RU"/>
              <a:t>деконструкцией</a:t>
            </a:r>
            <a:r>
              <a:rPr dirty="0"/>
              <a:t>, </a:t>
            </a:r>
            <a:r>
              <a:rPr lang="ru-RU"/>
              <a:t>аудитом</a:t>
            </a:r>
            <a:r>
              <a:rPr dirty="0"/>
              <a:t> </a:t>
            </a:r>
            <a:r>
              <a:rPr lang="ru-RU"/>
              <a:t>галлюцинаций</a:t>
            </a:r>
            <a:r>
              <a:rPr dirty="0"/>
              <a:t> и </a:t>
            </a:r>
            <a:r>
              <a:rPr lang="ru-RU"/>
              <a:t>адаптацией</a:t>
            </a:r>
            <a:r>
              <a:rPr dirty="0"/>
              <a:t> </a:t>
            </a:r>
            <a:r>
              <a:rPr lang="ru-RU"/>
              <a:t>под</a:t>
            </a:r>
            <a:r>
              <a:rPr dirty="0"/>
              <a:t> </a:t>
            </a:r>
            <a:r>
              <a:rPr lang="ru-RU"/>
              <a:t>школу</a:t>
            </a:r>
            <a:r>
              <a:rPr dirty="0"/>
              <a:t> РК</a:t>
            </a:r>
            <a:r>
              <a:rPr lang="ru-RU"/>
              <a:t> (профиль AI + Педагогика по стандарту РУМС).</a:t>
            </a:r>
            <a:endParaRPr dirty="0"/>
          </a:p>
          <a:p>
            <a:endParaRPr dirty="0"/>
          </a:p>
          <a:p>
            <a:r>
              <a:rPr dirty="0"/>
              <a:t>#### </a:t>
            </a:r>
            <a:r>
              <a:rPr lang="ru-RU"/>
              <a:t>Зеркальное</a:t>
            </a:r>
            <a:r>
              <a:rPr dirty="0"/>
              <a:t> </a:t>
            </a:r>
            <a:r>
              <a:rPr lang="ru-RU"/>
              <a:t>раскрытие</a:t>
            </a:r>
            <a:r>
              <a:rPr dirty="0"/>
              <a:t> (Instructor Disclosure) и </a:t>
            </a:r>
            <a:r>
              <a:rPr lang="ru-RU"/>
              <a:t>защита</a:t>
            </a:r>
            <a:r>
              <a:rPr dirty="0"/>
              <a:t> Viva Voce</a:t>
            </a:r>
          </a:p>
          <a:p>
            <a:r>
              <a:rPr dirty="0"/>
              <a:t>- **</a:t>
            </a:r>
            <a:r>
              <a:rPr lang="ru-RU"/>
              <a:t>Двусторонняя</a:t>
            </a:r>
            <a:r>
              <a:rPr dirty="0"/>
              <a:t> </a:t>
            </a:r>
            <a:r>
              <a:rPr lang="ru-RU"/>
              <a:t>этика</a:t>
            </a:r>
            <a:r>
              <a:rPr dirty="0"/>
              <a:t> (Instructor Disclosure):** </a:t>
            </a:r>
            <a:r>
              <a:rPr lang="ru-RU"/>
              <a:t>По</a:t>
            </a:r>
            <a:r>
              <a:rPr dirty="0"/>
              <a:t> </a:t>
            </a:r>
            <a:r>
              <a:rPr lang="ru-RU"/>
              <a:t>образцу</a:t>
            </a:r>
            <a:r>
              <a:rPr dirty="0"/>
              <a:t> </a:t>
            </a:r>
            <a:r>
              <a:rPr lang="ru-RU"/>
              <a:t>рекомендаций</a:t>
            </a:r>
            <a:r>
              <a:rPr dirty="0"/>
              <a:t> MIT </a:t>
            </a:r>
            <a:r>
              <a:rPr lang="ru-RU"/>
              <a:t>преподаватель</a:t>
            </a:r>
            <a:r>
              <a:rPr dirty="0"/>
              <a:t> </a:t>
            </a:r>
            <a:r>
              <a:rPr lang="ru-RU"/>
              <a:t>также</a:t>
            </a:r>
            <a:r>
              <a:rPr dirty="0"/>
              <a:t> </a:t>
            </a:r>
            <a:r>
              <a:rPr lang="ru-RU"/>
              <a:t>обязан</a:t>
            </a:r>
            <a:r>
              <a:rPr dirty="0"/>
              <a:t> </a:t>
            </a:r>
            <a:r>
              <a:rPr lang="ru-RU"/>
              <a:t>раскрывать</a:t>
            </a:r>
            <a:r>
              <a:rPr dirty="0"/>
              <a:t> </a:t>
            </a:r>
            <a:r>
              <a:rPr lang="ru-RU"/>
              <a:t>студентам</a:t>
            </a:r>
            <a:r>
              <a:rPr dirty="0"/>
              <a:t>, в </a:t>
            </a:r>
            <a:r>
              <a:rPr lang="ru-RU"/>
              <a:t>каких</a:t>
            </a:r>
            <a:r>
              <a:rPr dirty="0"/>
              <a:t> </a:t>
            </a:r>
            <a:r>
              <a:rPr lang="ru-RU"/>
              <a:t>целях</a:t>
            </a:r>
            <a:r>
              <a:rPr dirty="0"/>
              <a:t> </a:t>
            </a:r>
            <a:r>
              <a:rPr lang="ru-RU"/>
              <a:t>он</a:t>
            </a:r>
            <a:r>
              <a:rPr dirty="0"/>
              <a:t> </a:t>
            </a:r>
            <a:r>
              <a:rPr lang="ru-RU"/>
              <a:t>использует</a:t>
            </a:r>
            <a:r>
              <a:rPr dirty="0"/>
              <a:t> ИИ (</a:t>
            </a:r>
            <a:r>
              <a:rPr lang="ru-RU"/>
              <a:t>генерация</a:t>
            </a:r>
            <a:r>
              <a:rPr dirty="0"/>
              <a:t> </a:t>
            </a:r>
            <a:r>
              <a:rPr lang="ru-RU"/>
              <a:t>заданий</a:t>
            </a:r>
            <a:r>
              <a:rPr dirty="0"/>
              <a:t>, </a:t>
            </a:r>
            <a:r>
              <a:rPr lang="ru-RU"/>
              <a:t>анализ</a:t>
            </a:r>
            <a:r>
              <a:rPr dirty="0"/>
              <a:t> </a:t>
            </a:r>
            <a:r>
              <a:rPr lang="ru-RU"/>
              <a:t>тестов</a:t>
            </a:r>
            <a:r>
              <a:rPr dirty="0"/>
              <a:t>), </a:t>
            </a:r>
            <a:r>
              <a:rPr lang="ru-RU"/>
              <a:t>исключая</a:t>
            </a:r>
            <a:r>
              <a:rPr dirty="0"/>
              <a:t> </a:t>
            </a:r>
            <a:r>
              <a:rPr lang="ru-RU"/>
              <a:t>двойные</a:t>
            </a:r>
            <a:r>
              <a:rPr dirty="0"/>
              <a:t> </a:t>
            </a:r>
            <a:r>
              <a:rPr lang="ru-RU"/>
              <a:t>стандарты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lang="ru-RU"/>
              <a:t>Процедура</a:t>
            </a:r>
            <a:r>
              <a:rPr dirty="0"/>
              <a:t> </a:t>
            </a:r>
            <a:r>
              <a:rPr lang="ru-RU"/>
              <a:t>состязательной</a:t>
            </a:r>
            <a:r>
              <a:rPr dirty="0"/>
              <a:t> </a:t>
            </a:r>
            <a:r>
              <a:rPr lang="ru-RU"/>
              <a:t>защиты</a:t>
            </a:r>
            <a:r>
              <a:rPr dirty="0"/>
              <a:t> </a:t>
            </a:r>
            <a:r>
              <a:rPr lang="ru-RU"/>
              <a:t>авторства</a:t>
            </a:r>
            <a:r>
              <a:rPr dirty="0"/>
              <a:t> (Viva Voce):** </a:t>
            </a:r>
            <a:r>
              <a:rPr lang="ru-RU"/>
              <a:t>В соответствии с п. 7.4 и Приложением 2 Межвузовского стандарта РУМС студенту</a:t>
            </a:r>
            <a:r>
              <a:rPr dirty="0"/>
              <a:t> </a:t>
            </a:r>
            <a:r>
              <a:rPr lang="ru-RU"/>
              <a:t>гарантируется</a:t>
            </a:r>
            <a:r>
              <a:rPr dirty="0"/>
              <a:t> </a:t>
            </a:r>
            <a:r>
              <a:rPr lang="ru-RU"/>
              <a:t>устное</a:t>
            </a:r>
            <a:r>
              <a:rPr dirty="0"/>
              <a:t> </a:t>
            </a:r>
            <a:r>
              <a:rPr lang="ru-RU"/>
              <a:t>собеседование</a:t>
            </a:r>
            <a:r>
              <a:rPr dirty="0"/>
              <a:t> </a:t>
            </a:r>
            <a:r>
              <a:rPr lang="ru-RU"/>
              <a:t>и апелляция с показом черновиков и промптов со</a:t>
            </a:r>
            <a:r>
              <a:rPr dirty="0"/>
              <a:t> </a:t>
            </a:r>
            <a:r>
              <a:rPr lang="ru-RU"/>
              <a:t>снятием</a:t>
            </a:r>
            <a:r>
              <a:rPr dirty="0"/>
              <a:t> </a:t>
            </a:r>
            <a:r>
              <a:rPr lang="ru-RU"/>
              <a:t>подозрений</a:t>
            </a:r>
            <a:r>
              <a:rPr dirty="0"/>
              <a:t> (_False Positive_).  </a:t>
            </a:r>
          </a:p>
          <a:p>
            <a:r>
              <a:rPr dirty="0"/>
              <a:t>**</a:t>
            </a:r>
            <a:r>
              <a:rPr lang="ru-RU"/>
              <a:t>Заметки</a:t>
            </a:r>
            <a:r>
              <a:rPr dirty="0"/>
              <a:t> </a:t>
            </a:r>
            <a:r>
              <a:rPr lang="ru-RU"/>
              <a:t>для</a:t>
            </a:r>
            <a:r>
              <a:rPr dirty="0"/>
              <a:t> </a:t>
            </a:r>
            <a:r>
              <a:rPr lang="ru-RU"/>
              <a:t>докладчика</a:t>
            </a:r>
            <a:r>
              <a:rPr dirty="0"/>
              <a:t> (Speaker Notes):**«</a:t>
            </a:r>
            <a:r>
              <a:rPr lang="ru-RU"/>
              <a:t>Шкала</a:t>
            </a:r>
            <a:r>
              <a:rPr dirty="0"/>
              <a:t> силлабусов </a:t>
            </a:r>
            <a:r>
              <a:rPr lang="ru-RU"/>
              <a:t>КазНПУ</a:t>
            </a:r>
            <a:r>
              <a:rPr dirty="0"/>
              <a:t> </a:t>
            </a:r>
            <a:r>
              <a:rPr lang="ru-RU"/>
              <a:t>гармонизирована</a:t>
            </a:r>
            <a:r>
              <a:rPr dirty="0"/>
              <a:t> </a:t>
            </a:r>
            <a:r>
              <a:rPr lang="ru-RU"/>
              <a:t>как </a:t>
            </a:r>
            <a:r>
              <a:rPr dirty="0"/>
              <a:t>с </a:t>
            </a:r>
            <a:r>
              <a:rPr lang="ru-RU"/>
              <a:t>категориями</a:t>
            </a:r>
            <a:r>
              <a:rPr dirty="0"/>
              <a:t> MIT</a:t>
            </a:r>
            <a:r>
              <a:rPr lang="ru-RU"/>
              <a:t>, так и со стандартом РУМС</a:t>
            </a:r>
            <a:r>
              <a:rPr dirty="0"/>
              <a:t>: </a:t>
            </a:r>
            <a:r>
              <a:rPr lang="ru-RU"/>
              <a:t>от</a:t>
            </a:r>
            <a:r>
              <a:rPr dirty="0"/>
              <a:t> </a:t>
            </a:r>
            <a:r>
              <a:rPr lang="ru-RU"/>
              <a:t>полного</a:t>
            </a:r>
            <a:r>
              <a:rPr dirty="0"/>
              <a:t> </a:t>
            </a:r>
            <a:r>
              <a:rPr lang="ru-RU"/>
              <a:t>запрета</a:t>
            </a:r>
            <a:r>
              <a:rPr dirty="0"/>
              <a:t> </a:t>
            </a:r>
            <a:r>
              <a:rPr lang="ru-RU"/>
              <a:t>до</a:t>
            </a:r>
            <a:r>
              <a:rPr dirty="0"/>
              <a:t> </a:t>
            </a:r>
            <a:r>
              <a:rPr lang="ru-RU"/>
              <a:t>обязательного</a:t>
            </a:r>
            <a:r>
              <a:rPr dirty="0"/>
              <a:t> </a:t>
            </a:r>
            <a:r>
              <a:rPr lang="ru-RU"/>
              <a:t>использования</a:t>
            </a:r>
            <a:r>
              <a:rPr dirty="0"/>
              <a:t> ИИ. </a:t>
            </a:r>
            <a:r>
              <a:rPr lang="ru-RU"/>
              <a:t>При</a:t>
            </a:r>
            <a:r>
              <a:rPr dirty="0"/>
              <a:t> </a:t>
            </a:r>
            <a:r>
              <a:rPr lang="ru-RU"/>
              <a:t>этом</a:t>
            </a:r>
            <a:r>
              <a:rPr dirty="0"/>
              <a:t> </a:t>
            </a:r>
            <a:r>
              <a:rPr lang="ru-RU"/>
              <a:t>мы</a:t>
            </a:r>
            <a:r>
              <a:rPr dirty="0"/>
              <a:t> </a:t>
            </a:r>
            <a:r>
              <a:rPr lang="ru-RU"/>
              <a:t>ввели</a:t>
            </a:r>
            <a:r>
              <a:rPr dirty="0"/>
              <a:t> </a:t>
            </a:r>
            <a:r>
              <a:rPr lang="ru-RU"/>
              <a:t>принцип</a:t>
            </a:r>
            <a:r>
              <a:rPr dirty="0"/>
              <a:t> </a:t>
            </a:r>
            <a:r>
              <a:rPr lang="ru-RU"/>
              <a:t>взаимной</a:t>
            </a:r>
            <a:r>
              <a:rPr dirty="0"/>
              <a:t> </a:t>
            </a:r>
            <a:r>
              <a:rPr lang="ru-RU"/>
              <a:t>честности</a:t>
            </a:r>
            <a:r>
              <a:rPr dirty="0"/>
              <a:t> — Instructor Disclosure: </a:t>
            </a:r>
            <a:r>
              <a:rPr lang="ru-RU"/>
              <a:t>преподаватель</a:t>
            </a:r>
            <a:r>
              <a:rPr dirty="0"/>
              <a:t> </a:t>
            </a:r>
            <a:r>
              <a:rPr lang="ru-RU"/>
              <a:t>тоже</a:t>
            </a:r>
            <a:r>
              <a:rPr dirty="0"/>
              <a:t> </a:t>
            </a:r>
            <a:r>
              <a:rPr lang="ru-RU"/>
              <a:t>открыто</a:t>
            </a:r>
            <a:r>
              <a:rPr dirty="0"/>
              <a:t> </a:t>
            </a:r>
            <a:r>
              <a:rPr lang="ru-RU"/>
              <a:t>сообщает</a:t>
            </a:r>
            <a:r>
              <a:rPr dirty="0"/>
              <a:t> </a:t>
            </a:r>
            <a:r>
              <a:rPr lang="ru-RU"/>
              <a:t>студентам</a:t>
            </a:r>
            <a:r>
              <a:rPr dirty="0"/>
              <a:t>, </a:t>
            </a:r>
            <a:r>
              <a:rPr lang="ru-RU"/>
              <a:t>где</a:t>
            </a:r>
            <a:r>
              <a:rPr dirty="0"/>
              <a:t> </a:t>
            </a:r>
            <a:r>
              <a:rPr lang="ru-RU"/>
              <a:t>он</a:t>
            </a:r>
            <a:r>
              <a:rPr dirty="0"/>
              <a:t> </a:t>
            </a:r>
            <a:r>
              <a:rPr lang="ru-RU"/>
              <a:t>сам</a:t>
            </a:r>
            <a:r>
              <a:rPr dirty="0"/>
              <a:t> </a:t>
            </a:r>
            <a:r>
              <a:rPr lang="ru-RU"/>
              <a:t>задействовал</a:t>
            </a:r>
            <a:r>
              <a:rPr dirty="0"/>
              <a:t> </a:t>
            </a:r>
            <a:r>
              <a:rPr lang="ru-RU"/>
              <a:t>нейросети</a:t>
            </a:r>
            <a:r>
              <a:rPr dirty="0"/>
              <a:t>. А </a:t>
            </a:r>
            <a:r>
              <a:rPr lang="ru-RU"/>
              <a:t>процедура устной защиты</a:t>
            </a:r>
            <a:r>
              <a:rPr dirty="0"/>
              <a:t> Viva Voce </a:t>
            </a:r>
            <a:r>
              <a:rPr lang="ru-RU"/>
              <a:t>гарантирует</a:t>
            </a:r>
            <a:r>
              <a:rPr dirty="0"/>
              <a:t> </a:t>
            </a:r>
            <a:r>
              <a:rPr lang="ru-RU"/>
              <a:t>академическую</a:t>
            </a:r>
            <a:r>
              <a:rPr dirty="0"/>
              <a:t> </a:t>
            </a:r>
            <a:r>
              <a:rPr lang="ru-RU"/>
              <a:t>справедливость</a:t>
            </a:r>
            <a:r>
              <a:rPr dirty="0"/>
              <a:t>».</a:t>
            </a:r>
          </a:p>
          <a:p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Источник: </a:t>
            </a:r>
            <a:r>
              <a:rPr lang="ru-RU"/>
              <a:t>обновлённый документ </a:t>
            </a:r>
            <a:r>
              <a:rPr dirty="0"/>
              <a:t>presentation_ai_human_capital_abai_experience.md, </a:t>
            </a:r>
            <a:r>
              <a:rPr lang="ru-RU"/>
              <a:t>предоставленный пользователем 13.10.2026</a:t>
            </a:r>
            <a:r>
              <a:rPr dirty="0"/>
              <a:t>. </a:t>
            </a:r>
            <a:r>
              <a:rPr lang="ru-RU"/>
              <a:t>Ссылки на приложения и пункты стандарта приведены</a:t>
            </a:r>
            <a:r>
              <a:rPr dirty="0"/>
              <a:t> </a:t>
            </a:r>
            <a:r>
              <a:rPr lang="ru-RU"/>
              <a:t>по</a:t>
            </a:r>
            <a:r>
              <a:rPr dirty="0"/>
              <a:t> </a:t>
            </a:r>
            <a:r>
              <a:rPr lang="ru-RU"/>
              <a:t>этому документу</a:t>
            </a:r>
            <a:r>
              <a:rPr dirty="0"/>
              <a:t>, </a:t>
            </a:r>
            <a:r>
              <a:rPr lang="ru-RU"/>
              <a:t>без</a:t>
            </a:r>
            <a:r>
              <a:rPr dirty="0"/>
              <a:t> </a:t>
            </a:r>
            <a:r>
              <a:rPr lang="ru-RU"/>
              <a:t>независимой</a:t>
            </a:r>
            <a:r>
              <a:rPr dirty="0"/>
              <a:t> </a:t>
            </a:r>
            <a:r>
              <a:rPr lang="ru-RU"/>
              <a:t>проверки</a:t>
            </a:r>
            <a:r>
              <a:rPr dirty="0"/>
              <a:t>.</a:t>
            </a:r>
            <a:r>
              <a:rPr lang="ru-RU"/>
              <a:t> Статус стандарта: рекомендован РУМС МНВО РК.</a:t>
            </a:r>
            <a:endParaRPr dirty="0"/>
          </a:p>
          <a:p>
            <a:endParaRPr dirty="0"/>
          </a:p>
          <a:p>
            <a:r>
              <a:rPr dirty="0"/>
              <a:t> КОНЦЕПЦИЯ ИССЛЕДОВАТЕЛЬСКОЙ ЭТИКИ: СТАНДАРТЫ COPE 2024 И SOP-SCI-AI-ETHICS-001</a:t>
            </a:r>
          </a:p>
          <a:p>
            <a:endParaRPr dirty="0"/>
          </a:p>
          <a:p>
            <a:r>
              <a:rPr dirty="0"/>
              <a:t>#### </a:t>
            </a:r>
            <a:r>
              <a:rPr lang="ru-RU"/>
              <a:t>Модель</a:t>
            </a:r>
            <a:r>
              <a:rPr dirty="0"/>
              <a:t> </a:t>
            </a:r>
            <a:r>
              <a:rPr lang="ru-RU"/>
              <a:t>исследовательской</a:t>
            </a:r>
            <a:r>
              <a:rPr dirty="0"/>
              <a:t> </a:t>
            </a:r>
            <a:r>
              <a:rPr lang="ru-RU"/>
              <a:t>честности</a:t>
            </a:r>
            <a:r>
              <a:rPr dirty="0"/>
              <a:t> </a:t>
            </a:r>
            <a:r>
              <a:rPr lang="ru-RU"/>
              <a:t>для</a:t>
            </a:r>
            <a:r>
              <a:rPr dirty="0"/>
              <a:t> </a:t>
            </a:r>
            <a:r>
              <a:rPr lang="ru-RU"/>
              <a:t>ученых</a:t>
            </a:r>
            <a:r>
              <a:rPr dirty="0"/>
              <a:t> и </a:t>
            </a:r>
            <a:r>
              <a:rPr lang="ru-RU"/>
              <a:t>докторантов</a:t>
            </a:r>
            <a:r>
              <a:rPr dirty="0"/>
              <a:t> PhD</a:t>
            </a:r>
          </a:p>
          <a:p>
            <a:r>
              <a:rPr dirty="0"/>
              <a:t>- **</a:t>
            </a:r>
            <a:r>
              <a:rPr lang="ru-RU"/>
              <a:t>Категорический</a:t>
            </a:r>
            <a:r>
              <a:rPr dirty="0"/>
              <a:t> </a:t>
            </a:r>
            <a:r>
              <a:rPr lang="ru-RU"/>
              <a:t>запрет</a:t>
            </a:r>
            <a:r>
              <a:rPr dirty="0"/>
              <a:t> </a:t>
            </a:r>
            <a:r>
              <a:rPr lang="ru-RU"/>
              <a:t>авторства</a:t>
            </a:r>
            <a:r>
              <a:rPr dirty="0"/>
              <a:t> ИИ (</a:t>
            </a:r>
            <a:r>
              <a:rPr lang="ru-RU"/>
              <a:t>стандарты</a:t>
            </a:r>
            <a:r>
              <a:rPr dirty="0"/>
              <a:t> COPE 2024 / ICMJE):**</a:t>
            </a:r>
          </a:p>
          <a:p>
            <a:r>
              <a:rPr dirty="0"/>
              <a:t>- </a:t>
            </a:r>
            <a:r>
              <a:rPr lang="ru-RU"/>
              <a:t>Концептуально</a:t>
            </a:r>
            <a:r>
              <a:rPr dirty="0"/>
              <a:t> </a:t>
            </a:r>
            <a:r>
              <a:rPr lang="ru-RU"/>
              <a:t>закреплено</a:t>
            </a:r>
            <a:r>
              <a:rPr dirty="0"/>
              <a:t>: </a:t>
            </a:r>
            <a:r>
              <a:rPr lang="ru-RU"/>
              <a:t>нейросети</a:t>
            </a:r>
            <a:r>
              <a:rPr dirty="0"/>
              <a:t> </a:t>
            </a:r>
            <a:r>
              <a:rPr lang="ru-RU"/>
              <a:t>лишены</a:t>
            </a:r>
            <a:r>
              <a:rPr dirty="0"/>
              <a:t> </a:t>
            </a:r>
            <a:r>
              <a:rPr lang="ru-RU"/>
              <a:t>правосубъектности</a:t>
            </a:r>
            <a:r>
              <a:rPr dirty="0"/>
              <a:t>, </a:t>
            </a:r>
            <a:r>
              <a:rPr lang="ru-RU"/>
              <a:t>не</a:t>
            </a:r>
            <a:r>
              <a:rPr dirty="0"/>
              <a:t> </a:t>
            </a:r>
            <a:r>
              <a:rPr lang="ru-RU"/>
              <a:t>несут</a:t>
            </a:r>
            <a:r>
              <a:rPr dirty="0"/>
              <a:t> </a:t>
            </a:r>
            <a:r>
              <a:rPr lang="ru-RU"/>
              <a:t>правовой</a:t>
            </a:r>
            <a:r>
              <a:rPr dirty="0"/>
              <a:t> и </a:t>
            </a:r>
            <a:r>
              <a:rPr lang="ru-RU"/>
              <a:t>академической</a:t>
            </a:r>
            <a:r>
              <a:rPr dirty="0"/>
              <a:t> </a:t>
            </a:r>
            <a:r>
              <a:rPr lang="ru-RU"/>
              <a:t>ответственности</a:t>
            </a:r>
            <a:r>
              <a:rPr dirty="0"/>
              <a:t> и **</a:t>
            </a:r>
            <a:r>
              <a:rPr lang="ru-RU"/>
              <a:t>не</a:t>
            </a:r>
            <a:r>
              <a:rPr dirty="0"/>
              <a:t> </a:t>
            </a:r>
            <a:r>
              <a:rPr lang="ru-RU"/>
              <a:t>могут</a:t>
            </a:r>
            <a:r>
              <a:rPr dirty="0"/>
              <a:t> </a:t>
            </a:r>
            <a:r>
              <a:rPr lang="ru-RU"/>
              <a:t>признаваться</a:t>
            </a:r>
            <a:r>
              <a:rPr dirty="0"/>
              <a:t> </a:t>
            </a:r>
            <a:r>
              <a:rPr lang="ru-RU"/>
              <a:t>авторами</a:t>
            </a:r>
            <a:r>
              <a:rPr dirty="0"/>
              <a:t> </a:t>
            </a:r>
            <a:r>
              <a:rPr lang="ru-RU"/>
              <a:t>или</a:t>
            </a:r>
            <a:r>
              <a:rPr dirty="0"/>
              <a:t> </a:t>
            </a:r>
            <a:r>
              <a:rPr lang="ru-RU"/>
              <a:t>соавторами</a:t>
            </a:r>
            <a:r>
              <a:rPr dirty="0"/>
              <a:t> </a:t>
            </a:r>
            <a:r>
              <a:rPr lang="ru-RU"/>
              <a:t>научных</a:t>
            </a:r>
            <a:r>
              <a:rPr dirty="0"/>
              <a:t> </a:t>
            </a:r>
            <a:r>
              <a:rPr lang="ru-RU"/>
              <a:t>статей</a:t>
            </a:r>
            <a:r>
              <a:rPr dirty="0"/>
              <a:t> и </a:t>
            </a:r>
            <a:r>
              <a:rPr lang="ru-RU"/>
              <a:t>диссертаций</a:t>
            </a:r>
            <a:r>
              <a:rPr dirty="0"/>
              <a:t>**.</a:t>
            </a:r>
          </a:p>
          <a:p>
            <a:r>
              <a:rPr dirty="0"/>
              <a:t>- **</a:t>
            </a:r>
            <a:r>
              <a:rPr lang="ru-RU"/>
              <a:t>Запрет</a:t>
            </a:r>
            <a:r>
              <a:rPr dirty="0"/>
              <a:t> </a:t>
            </a:r>
            <a:r>
              <a:rPr lang="ru-RU"/>
              <a:t>фальсификации</a:t>
            </a:r>
            <a:r>
              <a:rPr dirty="0"/>
              <a:t> </a:t>
            </a:r>
            <a:r>
              <a:rPr lang="ru-RU"/>
              <a:t>данных</a:t>
            </a:r>
            <a:r>
              <a:rPr dirty="0"/>
              <a:t>:**</a:t>
            </a:r>
          </a:p>
          <a:p>
            <a:r>
              <a:rPr dirty="0"/>
              <a:t>- </a:t>
            </a:r>
            <a:r>
              <a:rPr lang="ru-RU"/>
              <a:t>Недопустимость</a:t>
            </a:r>
            <a:r>
              <a:rPr dirty="0"/>
              <a:t> </a:t>
            </a:r>
            <a:r>
              <a:rPr lang="ru-RU"/>
              <a:t>генерации</a:t>
            </a:r>
            <a:r>
              <a:rPr dirty="0"/>
              <a:t> </a:t>
            </a:r>
            <a:r>
              <a:rPr lang="ru-RU"/>
              <a:t>фиктивных</a:t>
            </a:r>
            <a:r>
              <a:rPr dirty="0"/>
              <a:t> </a:t>
            </a:r>
            <a:r>
              <a:rPr lang="ru-RU"/>
              <a:t>эмпирических</a:t>
            </a:r>
            <a:r>
              <a:rPr dirty="0"/>
              <a:t> </a:t>
            </a:r>
            <a:r>
              <a:rPr lang="ru-RU"/>
              <a:t>выборок</a:t>
            </a:r>
            <a:r>
              <a:rPr dirty="0"/>
              <a:t>, </a:t>
            </a:r>
            <a:r>
              <a:rPr lang="ru-RU"/>
              <a:t>фабрикации</a:t>
            </a:r>
            <a:r>
              <a:rPr dirty="0"/>
              <a:t> </a:t>
            </a:r>
            <a:r>
              <a:rPr lang="ru-RU"/>
              <a:t>цитирований</a:t>
            </a:r>
            <a:r>
              <a:rPr dirty="0"/>
              <a:t> и </a:t>
            </a:r>
            <a:r>
              <a:rPr lang="ru-RU"/>
              <a:t>вымышленных</a:t>
            </a:r>
            <a:r>
              <a:rPr dirty="0"/>
              <a:t> </a:t>
            </a:r>
            <a:r>
              <a:rPr lang="ru-RU"/>
              <a:t>идентификаторов</a:t>
            </a:r>
            <a:r>
              <a:rPr dirty="0"/>
              <a:t> DOI.</a:t>
            </a:r>
          </a:p>
          <a:p>
            <a:r>
              <a:rPr dirty="0"/>
              <a:t>- **</a:t>
            </a:r>
            <a:r>
              <a:rPr lang="ru-RU"/>
              <a:t>Концепция</a:t>
            </a:r>
            <a:r>
              <a:rPr dirty="0"/>
              <a:t> </a:t>
            </a:r>
            <a:r>
              <a:rPr lang="ru-RU"/>
              <a:t>патентного</a:t>
            </a:r>
            <a:r>
              <a:rPr dirty="0"/>
              <a:t> </a:t>
            </a:r>
            <a:r>
              <a:rPr lang="ru-RU"/>
              <a:t>барьера</a:t>
            </a:r>
            <a:r>
              <a:rPr dirty="0"/>
              <a:t> </a:t>
            </a:r>
            <a:r>
              <a:rPr lang="en-US"/>
              <a:t>Qazpatent</a:t>
            </a:r>
            <a:r>
              <a:rPr dirty="0"/>
              <a:t>:**</a:t>
            </a:r>
          </a:p>
          <a:p>
            <a:r>
              <a:rPr dirty="0"/>
              <a:t>- </a:t>
            </a:r>
            <a:r>
              <a:rPr lang="ru-RU"/>
              <a:t>Обосновано</a:t>
            </a:r>
            <a:r>
              <a:rPr dirty="0"/>
              <a:t>: </a:t>
            </a:r>
            <a:r>
              <a:rPr lang="ru-RU"/>
              <a:t>загрузка</a:t>
            </a:r>
            <a:r>
              <a:rPr dirty="0"/>
              <a:t> </a:t>
            </a:r>
            <a:r>
              <a:rPr lang="ru-RU"/>
              <a:t>описания</a:t>
            </a:r>
            <a:r>
              <a:rPr dirty="0"/>
              <a:t> </a:t>
            </a:r>
            <a:r>
              <a:rPr lang="ru-RU"/>
              <a:t>изобретения</a:t>
            </a:r>
            <a:r>
              <a:rPr dirty="0"/>
              <a:t> </a:t>
            </a:r>
            <a:r>
              <a:rPr lang="ru-RU"/>
              <a:t>или</a:t>
            </a:r>
            <a:r>
              <a:rPr dirty="0"/>
              <a:t> </a:t>
            </a:r>
            <a:r>
              <a:rPr lang="ru-RU"/>
              <a:t>методики</a:t>
            </a:r>
            <a:r>
              <a:rPr dirty="0"/>
              <a:t> в </a:t>
            </a:r>
            <a:r>
              <a:rPr lang="ru-RU"/>
              <a:t>открытые</a:t>
            </a:r>
            <a:r>
              <a:rPr dirty="0"/>
              <a:t> </a:t>
            </a:r>
            <a:r>
              <a:rPr lang="ru-RU"/>
              <a:t>облачные</a:t>
            </a:r>
            <a:r>
              <a:rPr dirty="0"/>
              <a:t> </a:t>
            </a:r>
            <a:r>
              <a:rPr lang="ru-RU"/>
              <a:t>чат-боты</a:t>
            </a:r>
            <a:r>
              <a:rPr dirty="0"/>
              <a:t> </a:t>
            </a:r>
            <a:r>
              <a:rPr lang="ru-RU"/>
              <a:t>трактуется</a:t>
            </a:r>
            <a:r>
              <a:rPr dirty="0"/>
              <a:t> </a:t>
            </a:r>
            <a:r>
              <a:rPr lang="ru-RU"/>
              <a:t>как</a:t>
            </a:r>
            <a:r>
              <a:rPr dirty="0"/>
              <a:t> </a:t>
            </a:r>
            <a:r>
              <a:rPr lang="ru-RU"/>
              <a:t>раскрытие</a:t>
            </a:r>
            <a:r>
              <a:rPr dirty="0"/>
              <a:t> с **</a:t>
            </a:r>
            <a:r>
              <a:rPr lang="ru-RU"/>
              <a:t>утратой</a:t>
            </a:r>
            <a:r>
              <a:rPr dirty="0"/>
              <a:t> </a:t>
            </a:r>
            <a:r>
              <a:rPr lang="ru-RU"/>
              <a:t>мировой</a:t>
            </a:r>
            <a:r>
              <a:rPr dirty="0"/>
              <a:t> </a:t>
            </a:r>
            <a:r>
              <a:rPr lang="ru-RU"/>
              <a:t>новизны</a:t>
            </a:r>
            <a:r>
              <a:rPr dirty="0"/>
              <a:t>**. </a:t>
            </a:r>
            <a:r>
              <a:rPr lang="ru-RU"/>
              <a:t>Разработан</a:t>
            </a:r>
            <a:r>
              <a:rPr dirty="0"/>
              <a:t> </a:t>
            </a:r>
            <a:r>
              <a:rPr lang="ru-RU"/>
              <a:t>регламент</a:t>
            </a:r>
            <a:r>
              <a:rPr dirty="0"/>
              <a:t> </a:t>
            </a:r>
            <a:r>
              <a:rPr lang="ru-RU"/>
              <a:t>защиты</a:t>
            </a:r>
            <a:r>
              <a:rPr dirty="0"/>
              <a:t> </a:t>
            </a:r>
            <a:r>
              <a:rPr lang="ru-RU"/>
              <a:t>приоритета</a:t>
            </a:r>
            <a:r>
              <a:rPr dirty="0"/>
              <a:t> </a:t>
            </a:r>
            <a:r>
              <a:rPr lang="ru-RU"/>
              <a:t>изобретений</a:t>
            </a:r>
            <a:r>
              <a:rPr dirty="0"/>
              <a:t> и </a:t>
            </a:r>
            <a:r>
              <a:rPr lang="ru-RU"/>
              <a:t>грантовых</a:t>
            </a:r>
            <a:r>
              <a:rPr dirty="0"/>
              <a:t> </a:t>
            </a:r>
            <a:r>
              <a:rPr lang="ru-RU"/>
              <a:t>заявок</a:t>
            </a:r>
            <a:r>
              <a:rPr dirty="0"/>
              <a:t> МНВО РК.</a:t>
            </a:r>
          </a:p>
          <a:p>
            <a:r>
              <a:rPr dirty="0"/>
              <a:t>- **</a:t>
            </a:r>
            <a:r>
              <a:rPr lang="ru-RU"/>
              <a:t>Тайна</a:t>
            </a:r>
            <a:r>
              <a:rPr dirty="0"/>
              <a:t> </a:t>
            </a:r>
            <a:r>
              <a:rPr lang="ru-RU"/>
              <a:t>научного</a:t>
            </a:r>
            <a:r>
              <a:rPr dirty="0"/>
              <a:t> </a:t>
            </a:r>
            <a:r>
              <a:rPr lang="ru-RU"/>
              <a:t>рецензирования</a:t>
            </a:r>
            <a:r>
              <a:rPr dirty="0"/>
              <a:t> (Peer Review) и </a:t>
            </a:r>
            <a:r>
              <a:rPr lang="ru-RU"/>
              <a:t>диссертации</a:t>
            </a:r>
            <a:r>
              <a:rPr dirty="0"/>
              <a:t> (Theses Acknowledgment):**</a:t>
            </a:r>
          </a:p>
          <a:p>
            <a:r>
              <a:rPr dirty="0"/>
              <a:t>- </a:t>
            </a:r>
            <a:r>
              <a:rPr lang="ru-RU"/>
              <a:t>Прямой</a:t>
            </a:r>
            <a:r>
              <a:rPr dirty="0"/>
              <a:t> </a:t>
            </a:r>
            <a:r>
              <a:rPr lang="ru-RU"/>
              <a:t>запрет</a:t>
            </a:r>
            <a:r>
              <a:rPr dirty="0"/>
              <a:t> </a:t>
            </a:r>
            <a:r>
              <a:rPr lang="ru-RU"/>
              <a:t>передачи</a:t>
            </a:r>
            <a:r>
              <a:rPr dirty="0"/>
              <a:t> </a:t>
            </a:r>
            <a:r>
              <a:rPr lang="ru-RU"/>
              <a:t>неопубликованных</a:t>
            </a:r>
            <a:r>
              <a:rPr dirty="0"/>
              <a:t> </a:t>
            </a:r>
            <a:r>
              <a:rPr lang="ru-RU"/>
              <a:t>рукописей</a:t>
            </a:r>
            <a:r>
              <a:rPr dirty="0"/>
              <a:t> </a:t>
            </a:r>
            <a:r>
              <a:rPr lang="ru-RU"/>
              <a:t>сторонних</a:t>
            </a:r>
            <a:r>
              <a:rPr dirty="0"/>
              <a:t> </a:t>
            </a:r>
            <a:r>
              <a:rPr lang="ru-RU"/>
              <a:t>авторов</a:t>
            </a:r>
            <a:r>
              <a:rPr dirty="0"/>
              <a:t> в </a:t>
            </a:r>
            <a:r>
              <a:rPr lang="ru-RU"/>
              <a:t>генеративные</a:t>
            </a:r>
            <a:r>
              <a:rPr dirty="0"/>
              <a:t> </a:t>
            </a:r>
            <a:r>
              <a:rPr lang="ru-RU"/>
              <a:t>сервисы</a:t>
            </a:r>
            <a:r>
              <a:rPr dirty="0"/>
              <a:t> (</a:t>
            </a:r>
            <a:r>
              <a:rPr lang="ru-RU"/>
              <a:t>закреплен </a:t>
            </a:r>
            <a:r>
              <a:rPr dirty="0"/>
              <a:t>в </a:t>
            </a:r>
            <a:r>
              <a:rPr lang="ru-RU"/>
              <a:t>Приложении 1 Межвузовского стандарта РУМС и поддержан </a:t>
            </a:r>
            <a:r>
              <a:rPr dirty="0"/>
              <a:t>85</a:t>
            </a:r>
            <a:r>
              <a:rPr lang="ru-RU"/>
              <a:t>%+ ученых</a:t>
            </a:r>
            <a:r>
              <a:rPr dirty="0"/>
              <a:t> </a:t>
            </a:r>
            <a:r>
              <a:rPr lang="en-US"/>
              <a:t>MIT</a:t>
            </a:r>
            <a:r>
              <a:rPr dirty="0"/>
              <a:t>).</a:t>
            </a:r>
          </a:p>
          <a:p>
            <a:r>
              <a:rPr dirty="0"/>
              <a:t>- </a:t>
            </a:r>
            <a:r>
              <a:rPr lang="ru-RU"/>
              <a:t>Обязательное</a:t>
            </a:r>
            <a:r>
              <a:rPr dirty="0"/>
              <a:t> </a:t>
            </a:r>
            <a:r>
              <a:rPr lang="ru-RU"/>
              <a:t>декларирование</a:t>
            </a:r>
            <a:r>
              <a:rPr dirty="0"/>
              <a:t> </a:t>
            </a:r>
            <a:r>
              <a:rPr lang="ru-RU"/>
              <a:t>использования</a:t>
            </a:r>
            <a:r>
              <a:rPr dirty="0"/>
              <a:t> ИИ </a:t>
            </a:r>
            <a:r>
              <a:rPr lang="ru-RU"/>
              <a:t>во</a:t>
            </a:r>
            <a:r>
              <a:rPr dirty="0"/>
              <a:t> </a:t>
            </a:r>
            <a:r>
              <a:rPr lang="ru-RU"/>
              <a:t>всех</a:t>
            </a:r>
            <a:r>
              <a:rPr dirty="0"/>
              <a:t> </a:t>
            </a:r>
            <a:r>
              <a:rPr lang="ru-RU"/>
              <a:t>магистерских</a:t>
            </a:r>
            <a:r>
              <a:rPr dirty="0"/>
              <a:t> и </a:t>
            </a:r>
            <a:r>
              <a:rPr lang="ru-RU"/>
              <a:t>докторских</a:t>
            </a:r>
            <a:r>
              <a:rPr dirty="0"/>
              <a:t> </a:t>
            </a:r>
            <a:r>
              <a:rPr lang="ru-RU"/>
              <a:t>диссертациях</a:t>
            </a:r>
            <a:r>
              <a:rPr dirty="0"/>
              <a:t> (_Thesis AI Acknowledgement Statement_) с </a:t>
            </a:r>
            <a:r>
              <a:rPr lang="ru-RU"/>
              <a:t>запретом</a:t>
            </a:r>
            <a:r>
              <a:rPr dirty="0"/>
              <a:t> </a:t>
            </a:r>
            <a:r>
              <a:rPr lang="ru-RU"/>
              <a:t>указания</a:t>
            </a:r>
            <a:r>
              <a:rPr dirty="0"/>
              <a:t> ИИ в </a:t>
            </a:r>
            <a:r>
              <a:rPr lang="ru-RU"/>
              <a:t>качестве</a:t>
            </a:r>
            <a:r>
              <a:rPr dirty="0"/>
              <a:t> </a:t>
            </a:r>
            <a:r>
              <a:rPr lang="ru-RU"/>
              <a:t>автора</a:t>
            </a:r>
            <a:r>
              <a:rPr dirty="0"/>
              <a:t>/</a:t>
            </a:r>
            <a:r>
              <a:rPr lang="ru-RU"/>
              <a:t>соавтора</a:t>
            </a:r>
            <a:r>
              <a:rPr dirty="0"/>
              <a:t>.  </a:t>
            </a:r>
          </a:p>
          <a:p>
            <a:r>
              <a:rPr dirty="0"/>
              <a:t>**</a:t>
            </a:r>
            <a:r>
              <a:rPr lang="ru-RU"/>
              <a:t>Заметки</a:t>
            </a:r>
            <a:r>
              <a:rPr dirty="0"/>
              <a:t> </a:t>
            </a:r>
            <a:r>
              <a:rPr lang="ru-RU"/>
              <a:t>для</a:t>
            </a:r>
            <a:r>
              <a:rPr dirty="0"/>
              <a:t> </a:t>
            </a:r>
            <a:r>
              <a:rPr lang="ru-RU"/>
              <a:t>докладчика</a:t>
            </a:r>
            <a:r>
              <a:rPr dirty="0"/>
              <a:t> (Speaker Notes):**«В </a:t>
            </a:r>
            <a:r>
              <a:rPr lang="ru-RU"/>
              <a:t>сфере</a:t>
            </a:r>
            <a:r>
              <a:rPr dirty="0"/>
              <a:t> </a:t>
            </a:r>
            <a:r>
              <a:rPr lang="ru-RU"/>
              <a:t>науки</a:t>
            </a:r>
            <a:r>
              <a:rPr dirty="0"/>
              <a:t> </a:t>
            </a:r>
            <a:r>
              <a:rPr lang="ru-RU"/>
              <a:t>КазНПУ</a:t>
            </a:r>
            <a:r>
              <a:rPr dirty="0"/>
              <a:t> </a:t>
            </a:r>
            <a:r>
              <a:rPr lang="ru-RU"/>
              <a:t>разработал</a:t>
            </a:r>
            <a:r>
              <a:rPr dirty="0"/>
              <a:t> </a:t>
            </a:r>
            <a:r>
              <a:rPr lang="ru-RU"/>
              <a:t>концепцию</a:t>
            </a:r>
            <a:r>
              <a:rPr dirty="0"/>
              <a:t> </a:t>
            </a:r>
            <a:r>
              <a:rPr lang="ru-RU"/>
              <a:t>регламента</a:t>
            </a:r>
            <a:r>
              <a:rPr dirty="0"/>
              <a:t> SOP-SCI-AI-ETHICS-001, </a:t>
            </a:r>
            <a:r>
              <a:rPr lang="ru-RU"/>
              <a:t>полностью</a:t>
            </a:r>
            <a:r>
              <a:rPr dirty="0"/>
              <a:t> </a:t>
            </a:r>
            <a:r>
              <a:rPr lang="ru-RU"/>
              <a:t>синхронизированную</a:t>
            </a:r>
            <a:r>
              <a:rPr dirty="0"/>
              <a:t> </a:t>
            </a:r>
            <a:r>
              <a:rPr lang="ru-RU"/>
              <a:t>со стандартами </a:t>
            </a:r>
            <a:r>
              <a:rPr dirty="0"/>
              <a:t>COPE 2024 </a:t>
            </a:r>
            <a:r>
              <a:rPr lang="ru-RU"/>
              <a:t>года, Межвузовским стандартом РУМС</a:t>
            </a:r>
            <a:r>
              <a:rPr dirty="0"/>
              <a:t> и </a:t>
            </a:r>
            <a:r>
              <a:rPr lang="ru-RU"/>
              <a:t>принципами</a:t>
            </a:r>
            <a:r>
              <a:rPr dirty="0"/>
              <a:t> MIT. </a:t>
            </a:r>
            <a:r>
              <a:rPr lang="ru-RU"/>
              <a:t>Ключевой</a:t>
            </a:r>
            <a:r>
              <a:rPr dirty="0"/>
              <a:t> </a:t>
            </a:r>
            <a:r>
              <a:rPr lang="ru-RU"/>
              <a:t>акцент</a:t>
            </a:r>
            <a:r>
              <a:rPr dirty="0"/>
              <a:t> — </a:t>
            </a:r>
            <a:r>
              <a:rPr lang="ru-RU"/>
              <a:t>патентная</a:t>
            </a:r>
            <a:r>
              <a:rPr dirty="0"/>
              <a:t> </a:t>
            </a:r>
            <a:r>
              <a:rPr lang="ru-RU"/>
              <a:t>безопасность</a:t>
            </a:r>
            <a:r>
              <a:rPr dirty="0"/>
              <a:t> и </a:t>
            </a:r>
            <a:r>
              <a:rPr lang="ru-RU"/>
              <a:t>чистота</a:t>
            </a:r>
            <a:r>
              <a:rPr dirty="0"/>
              <a:t> </a:t>
            </a:r>
            <a:r>
              <a:rPr lang="ru-RU"/>
              <a:t>рецензирования</a:t>
            </a:r>
            <a:r>
              <a:rPr dirty="0"/>
              <a:t>: </a:t>
            </a:r>
            <a:r>
              <a:rPr lang="ru-RU"/>
              <a:t>загрузка</a:t>
            </a:r>
            <a:r>
              <a:rPr dirty="0"/>
              <a:t> </a:t>
            </a:r>
            <a:r>
              <a:rPr lang="ru-RU"/>
              <a:t>описания</a:t>
            </a:r>
            <a:r>
              <a:rPr dirty="0"/>
              <a:t> </a:t>
            </a:r>
            <a:r>
              <a:rPr lang="ru-RU"/>
              <a:t>педагогического</a:t>
            </a:r>
            <a:r>
              <a:rPr dirty="0"/>
              <a:t> </a:t>
            </a:r>
            <a:r>
              <a:rPr lang="ru-RU"/>
              <a:t>изобретения</a:t>
            </a:r>
            <a:r>
              <a:rPr dirty="0"/>
              <a:t> в </a:t>
            </a:r>
            <a:r>
              <a:rPr lang="ru-RU"/>
              <a:t>открытую</a:t>
            </a:r>
            <a:r>
              <a:rPr dirty="0"/>
              <a:t> </a:t>
            </a:r>
            <a:r>
              <a:rPr lang="ru-RU"/>
              <a:t>облачную</a:t>
            </a:r>
            <a:r>
              <a:rPr dirty="0"/>
              <a:t> </a:t>
            </a:r>
            <a:r>
              <a:rPr lang="ru-RU"/>
              <a:t>модель</a:t>
            </a:r>
            <a:r>
              <a:rPr dirty="0"/>
              <a:t> </a:t>
            </a:r>
            <a:r>
              <a:rPr lang="ru-RU"/>
              <a:t>уничтожает</a:t>
            </a:r>
            <a:r>
              <a:rPr dirty="0"/>
              <a:t> </a:t>
            </a:r>
            <a:r>
              <a:rPr lang="ru-RU"/>
              <a:t>мировую</a:t>
            </a:r>
            <a:r>
              <a:rPr dirty="0"/>
              <a:t> </a:t>
            </a:r>
            <a:r>
              <a:rPr lang="ru-RU"/>
              <a:t>новизну</a:t>
            </a:r>
            <a:r>
              <a:rPr dirty="0"/>
              <a:t> </a:t>
            </a:r>
            <a:r>
              <a:rPr lang="ru-RU"/>
              <a:t>заявки</a:t>
            </a:r>
            <a:r>
              <a:rPr dirty="0"/>
              <a:t> в </a:t>
            </a:r>
            <a:r>
              <a:rPr lang="en-US"/>
              <a:t>Qazpatent</a:t>
            </a:r>
            <a:r>
              <a:rPr dirty="0"/>
              <a:t>, а </a:t>
            </a:r>
            <a:r>
              <a:rPr lang="ru-RU"/>
              <a:t>передача</a:t>
            </a:r>
            <a:r>
              <a:rPr dirty="0"/>
              <a:t> </a:t>
            </a:r>
            <a:r>
              <a:rPr lang="ru-RU"/>
              <a:t>чужих</a:t>
            </a:r>
            <a:r>
              <a:rPr dirty="0"/>
              <a:t> </a:t>
            </a:r>
            <a:r>
              <a:rPr lang="ru-RU"/>
              <a:t>рукописей</a:t>
            </a:r>
            <a:r>
              <a:rPr dirty="0"/>
              <a:t> в ИИ </a:t>
            </a:r>
            <a:r>
              <a:rPr lang="ru-RU"/>
              <a:t>прямо</a:t>
            </a:r>
            <a:r>
              <a:rPr dirty="0"/>
              <a:t> </a:t>
            </a:r>
            <a:r>
              <a:rPr lang="ru-RU"/>
              <a:t>запрещена</a:t>
            </a:r>
            <a:r>
              <a:rPr dirty="0"/>
              <a:t>».</a:t>
            </a:r>
          </a:p>
          <a:p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Notes body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схема, предоставленная пользователем 13.10.2026. Все шесть уровней и подписи сохранены. 70% и 80% показаны как условные акценты авторской модели, не как измеренные данные или официальные показатели MIT. Нижние уровни остаются необходимой основой обучения. ИИ помогает выполнять эти задачи, но не заменяет понимание студента.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КОНЦЕПЦИЯ НОВОЙ ДИДАКТИКИ: ПЕРЕОСМЫСЛЕНИЕ БЛУМА, PRODUCTIVE STRUGGLE И АУТЕНТИЧНОСТЬ</a:t>
            </a:r>
          </a:p>
          <a:p>
            <a:endParaRPr dirty="0"/>
          </a:p>
          <a:p>
            <a:r>
              <a:rPr dirty="0"/>
              <a:t>#### </a:t>
            </a:r>
            <a:r>
              <a:rPr dirty="0" err="1"/>
              <a:t>Переосмысление</a:t>
            </a:r>
            <a:r>
              <a:rPr dirty="0"/>
              <a:t> </a:t>
            </a:r>
            <a:r>
              <a:rPr dirty="0" err="1"/>
              <a:t>таксономии</a:t>
            </a:r>
            <a:r>
              <a:rPr dirty="0"/>
              <a:t> </a:t>
            </a:r>
            <a:r>
              <a:rPr dirty="0" err="1"/>
              <a:t>Блума</a:t>
            </a:r>
            <a:r>
              <a:rPr dirty="0"/>
              <a:t> в </a:t>
            </a:r>
            <a:r>
              <a:rPr dirty="0" err="1"/>
              <a:t>эпоху</a:t>
            </a:r>
            <a:r>
              <a:rPr dirty="0"/>
              <a:t> GenAI (GUIDE-ACAD-AI-001)</a:t>
            </a:r>
          </a:p>
          <a:p>
            <a:r>
              <a:rPr dirty="0"/>
              <a:t>- **</a:t>
            </a:r>
            <a:r>
              <a:rPr dirty="0" err="1"/>
              <a:t>Уровни</a:t>
            </a:r>
            <a:r>
              <a:rPr dirty="0"/>
              <a:t> «</a:t>
            </a:r>
            <a:r>
              <a:rPr dirty="0" err="1"/>
              <a:t>Знание</a:t>
            </a:r>
            <a:r>
              <a:rPr dirty="0"/>
              <a:t>» и «</a:t>
            </a:r>
            <a:r>
              <a:rPr dirty="0" err="1"/>
              <a:t>Понимание</a:t>
            </a:r>
            <a:r>
              <a:rPr dirty="0"/>
              <a:t>»:** в </a:t>
            </a:r>
            <a:r>
              <a:rPr dirty="0" err="1"/>
              <a:t>эпоху</a:t>
            </a:r>
            <a:r>
              <a:rPr dirty="0"/>
              <a:t> </a:t>
            </a:r>
            <a:r>
              <a:rPr dirty="0" err="1"/>
              <a:t>больших</a:t>
            </a:r>
            <a:r>
              <a:rPr dirty="0"/>
              <a:t> </a:t>
            </a:r>
            <a:r>
              <a:rPr dirty="0" err="1"/>
              <a:t>языковых</a:t>
            </a:r>
            <a:r>
              <a:rPr dirty="0"/>
              <a:t> </a:t>
            </a:r>
            <a:r>
              <a:rPr dirty="0" err="1"/>
              <a:t>моделей</a:t>
            </a:r>
            <a:r>
              <a:rPr dirty="0"/>
              <a:t> </a:t>
            </a:r>
            <a:r>
              <a:rPr dirty="0" err="1"/>
              <a:t>автоматизированы</a:t>
            </a:r>
            <a:r>
              <a:rPr dirty="0"/>
              <a:t> </a:t>
            </a:r>
            <a:r>
              <a:rPr dirty="0" err="1"/>
              <a:t>машиной</a:t>
            </a:r>
            <a:r>
              <a:rPr dirty="0"/>
              <a:t> (</a:t>
            </a:r>
            <a:r>
              <a:rPr dirty="0" err="1"/>
              <a:t>рефераты</a:t>
            </a:r>
            <a:r>
              <a:rPr dirty="0"/>
              <a:t> и </a:t>
            </a:r>
            <a:r>
              <a:rPr dirty="0" err="1"/>
              <a:t>пересказы</a:t>
            </a:r>
            <a:r>
              <a:rPr dirty="0"/>
              <a:t> </a:t>
            </a:r>
            <a:r>
              <a:rPr dirty="0" err="1"/>
              <a:t>создаются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секунды</a:t>
            </a:r>
            <a:r>
              <a:rPr dirty="0"/>
              <a:t>).</a:t>
            </a:r>
          </a:p>
          <a:p>
            <a:r>
              <a:rPr dirty="0"/>
              <a:t>- **</a:t>
            </a:r>
            <a:r>
              <a:rPr dirty="0" err="1"/>
              <a:t>Смещение</a:t>
            </a:r>
            <a:r>
              <a:rPr dirty="0"/>
              <a:t> </a:t>
            </a:r>
            <a:r>
              <a:rPr dirty="0" err="1"/>
              <a:t>акцента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высшие</a:t>
            </a:r>
            <a:r>
              <a:rPr dirty="0"/>
              <a:t> </a:t>
            </a:r>
            <a:r>
              <a:rPr dirty="0" err="1"/>
              <a:t>уровни</a:t>
            </a:r>
            <a:r>
              <a:rPr dirty="0"/>
              <a:t>:** «</a:t>
            </a:r>
            <a:r>
              <a:rPr dirty="0" err="1"/>
              <a:t>Анализ</a:t>
            </a:r>
            <a:r>
              <a:rPr dirty="0"/>
              <a:t>», «</a:t>
            </a:r>
            <a:r>
              <a:rPr dirty="0" err="1"/>
              <a:t>Оценка</a:t>
            </a:r>
            <a:r>
              <a:rPr dirty="0"/>
              <a:t>» и «</a:t>
            </a:r>
            <a:r>
              <a:rPr dirty="0" err="1"/>
              <a:t>Создание</a:t>
            </a:r>
            <a:r>
              <a:rPr dirty="0"/>
              <a:t>» — </a:t>
            </a:r>
            <a:r>
              <a:rPr dirty="0" err="1"/>
              <a:t>деконструкция</a:t>
            </a:r>
            <a:r>
              <a:rPr dirty="0"/>
              <a:t> </a:t>
            </a:r>
            <a:r>
              <a:rPr dirty="0" err="1"/>
              <a:t>ошибок</a:t>
            </a:r>
            <a:r>
              <a:rPr dirty="0"/>
              <a:t> ИИ, </a:t>
            </a:r>
            <a:r>
              <a:rPr dirty="0" err="1"/>
              <a:t>дидактическая</a:t>
            </a:r>
            <a:r>
              <a:rPr dirty="0"/>
              <a:t> </a:t>
            </a:r>
            <a:r>
              <a:rPr dirty="0" err="1"/>
              <a:t>адаптация</a:t>
            </a:r>
            <a:r>
              <a:rPr dirty="0"/>
              <a:t> </a:t>
            </a:r>
            <a:r>
              <a:rPr dirty="0" err="1"/>
              <a:t>под</a:t>
            </a:r>
            <a:r>
              <a:rPr dirty="0"/>
              <a:t> </a:t>
            </a:r>
            <a:r>
              <a:rPr dirty="0" err="1"/>
              <a:t>казахстанскую</a:t>
            </a:r>
            <a:r>
              <a:rPr dirty="0"/>
              <a:t> </a:t>
            </a:r>
            <a:r>
              <a:rPr dirty="0" err="1"/>
              <a:t>школу</a:t>
            </a:r>
            <a:r>
              <a:rPr dirty="0"/>
              <a:t>, </a:t>
            </a:r>
            <a:r>
              <a:rPr dirty="0" err="1"/>
              <a:t>разработка</a:t>
            </a:r>
            <a:r>
              <a:rPr dirty="0"/>
              <a:t> </a:t>
            </a:r>
            <a:r>
              <a:rPr dirty="0" err="1"/>
              <a:t>авторских</a:t>
            </a:r>
            <a:r>
              <a:rPr dirty="0"/>
              <a:t> </a:t>
            </a:r>
            <a:r>
              <a:rPr dirty="0" err="1"/>
              <a:t>сред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dirty="0" err="1"/>
              <a:t>Принцип</a:t>
            </a:r>
            <a:r>
              <a:rPr dirty="0"/>
              <a:t> MIT «Durable Learning &amp; Productive Struggle»:** </a:t>
            </a:r>
            <a:r>
              <a:rPr dirty="0" err="1"/>
              <a:t>обучение</a:t>
            </a:r>
            <a:r>
              <a:rPr dirty="0"/>
              <a:t> </a:t>
            </a:r>
            <a:r>
              <a:rPr dirty="0" err="1"/>
              <a:t>требует</a:t>
            </a:r>
            <a:r>
              <a:rPr dirty="0"/>
              <a:t> </a:t>
            </a:r>
            <a:r>
              <a:rPr dirty="0" err="1"/>
              <a:t>преодоления</a:t>
            </a:r>
            <a:r>
              <a:rPr dirty="0"/>
              <a:t> </a:t>
            </a:r>
            <a:r>
              <a:rPr dirty="0" err="1"/>
              <a:t>интеллектуальных</a:t>
            </a:r>
            <a:r>
              <a:rPr dirty="0"/>
              <a:t> </a:t>
            </a:r>
            <a:r>
              <a:rPr dirty="0" err="1"/>
              <a:t>трудностей</a:t>
            </a:r>
            <a:r>
              <a:rPr dirty="0"/>
              <a:t>. </a:t>
            </a:r>
            <a:r>
              <a:rPr dirty="0" err="1"/>
              <a:t>Если</a:t>
            </a:r>
            <a:r>
              <a:rPr dirty="0"/>
              <a:t> ИИ </a:t>
            </a:r>
            <a:r>
              <a:rPr dirty="0" err="1"/>
              <a:t>снимает</a:t>
            </a:r>
            <a:r>
              <a:rPr dirty="0"/>
              <a:t> </a:t>
            </a:r>
            <a:r>
              <a:rPr dirty="0" err="1"/>
              <a:t>всю</a:t>
            </a:r>
            <a:r>
              <a:rPr dirty="0"/>
              <a:t> </a:t>
            </a:r>
            <a:r>
              <a:rPr dirty="0" err="1"/>
              <a:t>познавательную</a:t>
            </a:r>
            <a:r>
              <a:rPr dirty="0"/>
              <a:t> </a:t>
            </a:r>
            <a:r>
              <a:rPr dirty="0" err="1"/>
              <a:t>нагрузку</a:t>
            </a:r>
            <a:r>
              <a:rPr dirty="0"/>
              <a:t>, </a:t>
            </a:r>
            <a:r>
              <a:rPr dirty="0" err="1"/>
              <a:t>знание</a:t>
            </a:r>
            <a:r>
              <a:rPr dirty="0"/>
              <a:t> </a:t>
            </a:r>
            <a:r>
              <a:rPr dirty="0" err="1"/>
              <a:t>становится</a:t>
            </a:r>
            <a:r>
              <a:rPr dirty="0"/>
              <a:t> </a:t>
            </a:r>
            <a:r>
              <a:rPr dirty="0" err="1"/>
              <a:t>хрупким</a:t>
            </a:r>
            <a:r>
              <a:rPr dirty="0"/>
              <a:t> и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усваивается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#### 4 </a:t>
            </a:r>
            <a:r>
              <a:rPr dirty="0" err="1"/>
              <a:t>Концептуальные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 </a:t>
            </a:r>
            <a:r>
              <a:rPr dirty="0" err="1"/>
              <a:t>аутентичных</a:t>
            </a:r>
            <a:r>
              <a:rPr dirty="0"/>
              <a:t> </a:t>
            </a:r>
            <a:r>
              <a:rPr dirty="0" err="1"/>
              <a:t>заданий</a:t>
            </a:r>
            <a:endParaRPr dirty="0"/>
          </a:p>
          <a:p>
            <a:r>
              <a:rPr dirty="0"/>
              <a:t>- **</a:t>
            </a:r>
            <a:r>
              <a:rPr dirty="0" err="1"/>
              <a:t>Казахстанский</a:t>
            </a:r>
            <a:r>
              <a:rPr dirty="0"/>
              <a:t> </a:t>
            </a:r>
            <a:r>
              <a:rPr dirty="0" err="1"/>
              <a:t>контекстный</a:t>
            </a:r>
            <a:r>
              <a:rPr dirty="0"/>
              <a:t> </a:t>
            </a:r>
            <a:r>
              <a:rPr dirty="0" err="1"/>
              <a:t>кейс</a:t>
            </a:r>
            <a:r>
              <a:rPr dirty="0"/>
              <a:t>:** </a:t>
            </a:r>
            <a:r>
              <a:rPr dirty="0" err="1"/>
              <a:t>Разбор</a:t>
            </a:r>
            <a:r>
              <a:rPr dirty="0"/>
              <a:t> </a:t>
            </a:r>
            <a:r>
              <a:rPr dirty="0" err="1"/>
              <a:t>специфики</a:t>
            </a:r>
            <a:r>
              <a:rPr dirty="0"/>
              <a:t> </a:t>
            </a:r>
            <a:r>
              <a:rPr dirty="0" err="1"/>
              <a:t>малокомплектных</a:t>
            </a:r>
            <a:r>
              <a:rPr dirty="0"/>
              <a:t>, </a:t>
            </a:r>
            <a:r>
              <a:rPr dirty="0" err="1"/>
              <a:t>сельских</a:t>
            </a:r>
            <a:r>
              <a:rPr dirty="0"/>
              <a:t> и </a:t>
            </a:r>
            <a:r>
              <a:rPr dirty="0" err="1"/>
              <a:t>инклюзивных</a:t>
            </a:r>
            <a:r>
              <a:rPr dirty="0"/>
              <a:t> </a:t>
            </a:r>
            <a:r>
              <a:rPr dirty="0" err="1"/>
              <a:t>школ</a:t>
            </a:r>
            <a:r>
              <a:rPr dirty="0"/>
              <a:t> </a:t>
            </a:r>
            <a:r>
              <a:rPr dirty="0" err="1"/>
              <a:t>Казахстана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dirty="0" err="1"/>
              <a:t>Аудит</a:t>
            </a:r>
            <a:r>
              <a:rPr dirty="0"/>
              <a:t> </a:t>
            </a:r>
            <a:r>
              <a:rPr dirty="0" err="1"/>
              <a:t>галлюцинаций</a:t>
            </a:r>
            <a:r>
              <a:rPr dirty="0"/>
              <a:t> LLM (Reverse Engineering):** </a:t>
            </a:r>
            <a:r>
              <a:rPr dirty="0" err="1"/>
              <a:t>Студенту</a:t>
            </a:r>
            <a:r>
              <a:rPr dirty="0"/>
              <a:t> </a:t>
            </a:r>
            <a:r>
              <a:rPr dirty="0" err="1"/>
              <a:t>предоставляется</a:t>
            </a:r>
            <a:r>
              <a:rPr dirty="0"/>
              <a:t> </a:t>
            </a:r>
            <a:r>
              <a:rPr dirty="0" err="1"/>
              <a:t>сгенерированный</a:t>
            </a:r>
            <a:r>
              <a:rPr dirty="0"/>
              <a:t> ИИ </a:t>
            </a:r>
            <a:r>
              <a:rPr dirty="0" err="1"/>
              <a:t>урок</a:t>
            </a:r>
            <a:r>
              <a:rPr dirty="0"/>
              <a:t>, </a:t>
            </a:r>
            <a:r>
              <a:rPr dirty="0" err="1"/>
              <a:t>содержащий</a:t>
            </a:r>
            <a:r>
              <a:rPr dirty="0"/>
              <a:t> 5 </a:t>
            </a:r>
            <a:r>
              <a:rPr dirty="0" err="1"/>
              <a:t>скрытых</a:t>
            </a:r>
            <a:r>
              <a:rPr dirty="0"/>
              <a:t> </a:t>
            </a:r>
            <a:r>
              <a:rPr dirty="0" err="1"/>
              <a:t>методических</a:t>
            </a:r>
            <a:r>
              <a:rPr dirty="0"/>
              <a:t> </a:t>
            </a:r>
            <a:r>
              <a:rPr dirty="0" err="1"/>
              <a:t>ошибок</a:t>
            </a:r>
            <a:r>
              <a:rPr dirty="0"/>
              <a:t>, </a:t>
            </a:r>
            <a:r>
              <a:rPr dirty="0" err="1"/>
              <a:t>которые</a:t>
            </a:r>
            <a:r>
              <a:rPr dirty="0"/>
              <a:t> </a:t>
            </a:r>
            <a:r>
              <a:rPr dirty="0" err="1"/>
              <a:t>необходимо</a:t>
            </a:r>
            <a:r>
              <a:rPr dirty="0"/>
              <a:t> </a:t>
            </a:r>
            <a:r>
              <a:rPr dirty="0" err="1"/>
              <a:t>выявить</a:t>
            </a:r>
            <a:r>
              <a:rPr dirty="0"/>
              <a:t> и </a:t>
            </a:r>
            <a:r>
              <a:rPr dirty="0" err="1"/>
              <a:t>исправить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dirty="0" err="1"/>
              <a:t>Оценка</a:t>
            </a:r>
            <a:r>
              <a:rPr dirty="0"/>
              <a:t> </a:t>
            </a:r>
            <a:r>
              <a:rPr dirty="0" err="1"/>
              <a:t>процесса</a:t>
            </a:r>
            <a:r>
              <a:rPr dirty="0"/>
              <a:t> (Process-Oriented):** </a:t>
            </a:r>
            <a:r>
              <a:rPr dirty="0" err="1"/>
              <a:t>Оценивается</a:t>
            </a:r>
            <a:r>
              <a:rPr dirty="0"/>
              <a:t> </a:t>
            </a:r>
            <a:r>
              <a:rPr dirty="0" err="1"/>
              <a:t>динамика</a:t>
            </a:r>
            <a:r>
              <a:rPr dirty="0"/>
              <a:t> </a:t>
            </a:r>
            <a:r>
              <a:rPr dirty="0" err="1"/>
              <a:t>создания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, </a:t>
            </a:r>
            <a:r>
              <a:rPr dirty="0" err="1"/>
              <a:t>черновики</a:t>
            </a:r>
            <a:r>
              <a:rPr dirty="0"/>
              <a:t>, </a:t>
            </a:r>
            <a:r>
              <a:rPr dirty="0" err="1"/>
              <a:t>промпт-лог</a:t>
            </a:r>
            <a:r>
              <a:rPr dirty="0"/>
              <a:t> и </a:t>
            </a:r>
            <a:r>
              <a:rPr dirty="0" err="1"/>
              <a:t>рефлексивный</a:t>
            </a:r>
            <a:r>
              <a:rPr dirty="0"/>
              <a:t> </a:t>
            </a:r>
            <a:r>
              <a:rPr dirty="0" err="1"/>
              <a:t>дневник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dirty="0" err="1"/>
              <a:t>Клинический</a:t>
            </a:r>
            <a:r>
              <a:rPr dirty="0"/>
              <a:t> </a:t>
            </a:r>
            <a:r>
              <a:rPr dirty="0" err="1"/>
              <a:t>проект</a:t>
            </a:r>
            <a:r>
              <a:rPr dirty="0"/>
              <a:t> (PBL):** </a:t>
            </a:r>
            <a:r>
              <a:rPr dirty="0" err="1"/>
              <a:t>Проведение</a:t>
            </a:r>
            <a:r>
              <a:rPr dirty="0"/>
              <a:t> </a:t>
            </a:r>
            <a:r>
              <a:rPr dirty="0" err="1"/>
              <a:t>открытого</a:t>
            </a:r>
            <a:r>
              <a:rPr dirty="0"/>
              <a:t> </a:t>
            </a:r>
            <a:r>
              <a:rPr dirty="0" err="1"/>
              <a:t>практического</a:t>
            </a:r>
            <a:r>
              <a:rPr dirty="0"/>
              <a:t> </a:t>
            </a:r>
            <a:r>
              <a:rPr dirty="0" err="1"/>
              <a:t>занятия</a:t>
            </a:r>
            <a:r>
              <a:rPr dirty="0"/>
              <a:t> с </a:t>
            </a:r>
            <a:r>
              <a:rPr dirty="0" err="1"/>
              <a:t>учащимися</a:t>
            </a:r>
            <a:r>
              <a:rPr dirty="0"/>
              <a:t> </a:t>
            </a:r>
            <a:r>
              <a:rPr dirty="0" err="1"/>
              <a:t>базовой</a:t>
            </a:r>
            <a:r>
              <a:rPr dirty="0"/>
              <a:t> </a:t>
            </a:r>
            <a:r>
              <a:rPr dirty="0" err="1"/>
              <a:t>школы</a:t>
            </a:r>
            <a:r>
              <a:rPr dirty="0"/>
              <a:t>.  </a:t>
            </a:r>
          </a:p>
          <a:p>
            <a:r>
              <a:rPr dirty="0"/>
              <a:t>**</a:t>
            </a:r>
            <a:r>
              <a:rPr dirty="0" err="1"/>
              <a:t>Заметки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докладчика</a:t>
            </a:r>
            <a:r>
              <a:rPr dirty="0"/>
              <a:t> (Speaker Notes):**«</a:t>
            </a:r>
            <a:r>
              <a:rPr dirty="0" err="1"/>
              <a:t>КазНПУ</a:t>
            </a:r>
            <a:r>
              <a:rPr dirty="0"/>
              <a:t> </a:t>
            </a:r>
            <a:r>
              <a:rPr dirty="0" err="1"/>
              <a:t>разработал</a:t>
            </a:r>
            <a:r>
              <a:rPr dirty="0"/>
              <a:t> </a:t>
            </a:r>
            <a:r>
              <a:rPr dirty="0" err="1"/>
              <a:t>концептуальное</a:t>
            </a:r>
            <a:r>
              <a:rPr dirty="0"/>
              <a:t> </a:t>
            </a:r>
            <a:r>
              <a:rPr dirty="0" err="1"/>
              <a:t>руководство</a:t>
            </a:r>
            <a:r>
              <a:rPr dirty="0"/>
              <a:t> GUIDE-ACAD-AI-001, </a:t>
            </a:r>
            <a:r>
              <a:rPr dirty="0" err="1"/>
              <a:t>переосмысливающее</a:t>
            </a:r>
            <a:r>
              <a:rPr dirty="0"/>
              <a:t> </a:t>
            </a:r>
            <a:r>
              <a:rPr dirty="0" err="1"/>
              <a:t>дидактику</a:t>
            </a:r>
            <a:r>
              <a:rPr dirty="0"/>
              <a:t>. </a:t>
            </a:r>
            <a:r>
              <a:rPr dirty="0" err="1"/>
              <a:t>Вслед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экспертами</a:t>
            </a:r>
            <a:r>
              <a:rPr dirty="0"/>
              <a:t> MIT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утверждаем</a:t>
            </a:r>
            <a:r>
              <a:rPr dirty="0"/>
              <a:t>: </a:t>
            </a:r>
            <a:r>
              <a:rPr dirty="0" err="1"/>
              <a:t>образование</a:t>
            </a:r>
            <a:r>
              <a:rPr dirty="0"/>
              <a:t> — </a:t>
            </a:r>
            <a:r>
              <a:rPr dirty="0" err="1"/>
              <a:t>это</a:t>
            </a:r>
            <a:r>
              <a:rPr dirty="0"/>
              <a:t> "</a:t>
            </a:r>
            <a:r>
              <a:rPr dirty="0" err="1"/>
              <a:t>продуктивная</a:t>
            </a:r>
            <a:r>
              <a:rPr dirty="0"/>
              <a:t> </a:t>
            </a:r>
            <a:r>
              <a:rPr dirty="0" err="1"/>
              <a:t>борьба</a:t>
            </a:r>
            <a:r>
              <a:rPr dirty="0"/>
              <a:t>" </a:t>
            </a:r>
            <a:r>
              <a:rPr dirty="0" err="1"/>
              <a:t>мысли</a:t>
            </a:r>
            <a:r>
              <a:rPr dirty="0"/>
              <a:t>, а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копирование</a:t>
            </a:r>
            <a:r>
              <a:rPr dirty="0"/>
              <a:t> </a:t>
            </a:r>
            <a:r>
              <a:rPr dirty="0" err="1"/>
              <a:t>готовых</a:t>
            </a:r>
            <a:r>
              <a:rPr dirty="0"/>
              <a:t> </a:t>
            </a:r>
            <a:r>
              <a:rPr dirty="0" err="1"/>
              <a:t>ответов</a:t>
            </a:r>
            <a:r>
              <a:rPr dirty="0"/>
              <a:t>.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предлагаем</a:t>
            </a:r>
            <a:r>
              <a:rPr dirty="0"/>
              <a:t> </a:t>
            </a:r>
            <a:r>
              <a:rPr dirty="0" err="1"/>
              <a:t>сместить</a:t>
            </a:r>
            <a:r>
              <a:rPr dirty="0"/>
              <a:t> </a:t>
            </a:r>
            <a:r>
              <a:rPr dirty="0" err="1"/>
              <a:t>оценку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 </a:t>
            </a:r>
            <a:r>
              <a:rPr dirty="0" err="1"/>
              <a:t>процесса</a:t>
            </a:r>
            <a:r>
              <a:rPr dirty="0"/>
              <a:t> </a:t>
            </a:r>
            <a:r>
              <a:rPr dirty="0" err="1"/>
              <a:t>мышления</a:t>
            </a:r>
            <a:r>
              <a:rPr dirty="0"/>
              <a:t>, </a:t>
            </a:r>
            <a:r>
              <a:rPr dirty="0" err="1"/>
              <a:t>поиск</a:t>
            </a:r>
            <a:r>
              <a:rPr dirty="0"/>
              <a:t> </a:t>
            </a:r>
            <a:r>
              <a:rPr dirty="0" err="1"/>
              <a:t>дидактических</a:t>
            </a:r>
            <a:r>
              <a:rPr dirty="0"/>
              <a:t> </a:t>
            </a:r>
            <a:r>
              <a:rPr dirty="0" err="1"/>
              <a:t>ошибок</a:t>
            </a:r>
            <a:r>
              <a:rPr dirty="0"/>
              <a:t> в </a:t>
            </a:r>
            <a:r>
              <a:rPr dirty="0" err="1"/>
              <a:t>генерациях</a:t>
            </a:r>
            <a:r>
              <a:rPr dirty="0"/>
              <a:t> </a:t>
            </a:r>
            <a:r>
              <a:rPr dirty="0" err="1"/>
              <a:t>нейросетей</a:t>
            </a:r>
            <a:r>
              <a:rPr dirty="0"/>
              <a:t> и </a:t>
            </a:r>
            <a:r>
              <a:rPr dirty="0" err="1"/>
              <a:t>решение</a:t>
            </a:r>
            <a:r>
              <a:rPr dirty="0"/>
              <a:t> </a:t>
            </a:r>
            <a:r>
              <a:rPr dirty="0" err="1"/>
              <a:t>реальных</a:t>
            </a:r>
            <a:r>
              <a:rPr dirty="0"/>
              <a:t> </a:t>
            </a:r>
            <a:r>
              <a:rPr dirty="0" err="1"/>
              <a:t>школьных</a:t>
            </a:r>
            <a:r>
              <a:rPr dirty="0"/>
              <a:t> </a:t>
            </a:r>
            <a:r>
              <a:rPr dirty="0" err="1"/>
              <a:t>кейсов</a:t>
            </a:r>
            <a:r>
              <a:rPr dirty="0"/>
              <a:t>».</a:t>
            </a:r>
          </a:p>
          <a:p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Источник: </a:t>
            </a:r>
            <a:r>
              <a:rPr dirty="0" err="1"/>
              <a:t>предоставленные</a:t>
            </a:r>
            <a:r>
              <a:rPr dirty="0"/>
              <a:t> presentation_ai_human_capital_abai_experience.md и .html, </a:t>
            </a:r>
            <a:r>
              <a:rPr dirty="0" err="1"/>
              <a:t>раздел</a:t>
            </a:r>
            <a:r>
              <a:rPr dirty="0"/>
              <a:t> 9.</a:t>
            </a:r>
          </a:p>
          <a:p>
            <a:r>
              <a:rPr dirty="0" err="1"/>
              <a:t>Материал</a:t>
            </a:r>
            <a:r>
              <a:rPr dirty="0"/>
              <a:t> </a:t>
            </a:r>
            <a:r>
              <a:rPr dirty="0" err="1"/>
              <a:t>представляет</a:t>
            </a:r>
            <a:r>
              <a:rPr dirty="0"/>
              <a:t> </a:t>
            </a:r>
            <a:r>
              <a:rPr dirty="0" err="1"/>
              <a:t>концепцию</a:t>
            </a:r>
            <a:r>
              <a:rPr dirty="0"/>
              <a:t>. </a:t>
            </a:r>
            <a:r>
              <a:rPr dirty="0" err="1"/>
              <a:t>Целевые</a:t>
            </a:r>
            <a:r>
              <a:rPr dirty="0"/>
              <a:t> </a:t>
            </a:r>
            <a:r>
              <a:rPr dirty="0" err="1"/>
              <a:t>показатели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являются</a:t>
            </a:r>
            <a:r>
              <a:rPr dirty="0"/>
              <a:t> </a:t>
            </a:r>
            <a:r>
              <a:rPr dirty="0" err="1"/>
              <a:t>достигнутыми</a:t>
            </a:r>
            <a:r>
              <a:rPr dirty="0"/>
              <a:t> </a:t>
            </a:r>
            <a:r>
              <a:rPr dirty="0" err="1"/>
              <a:t>результатами</a:t>
            </a:r>
            <a:r>
              <a:rPr dirty="0"/>
              <a:t>. </a:t>
            </a:r>
            <a:r>
              <a:rPr dirty="0" err="1"/>
              <a:t>Внешние</a:t>
            </a:r>
            <a:r>
              <a:rPr dirty="0"/>
              <a:t> </a:t>
            </a:r>
            <a:r>
              <a:rPr dirty="0" err="1"/>
              <a:t>источники</a:t>
            </a:r>
            <a:r>
              <a:rPr dirty="0"/>
              <a:t> </a:t>
            </a:r>
            <a:r>
              <a:rPr dirty="0" err="1"/>
              <a:t>приведены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авторскому</a:t>
            </a:r>
            <a:r>
              <a:rPr dirty="0"/>
              <a:t> </a:t>
            </a:r>
            <a:r>
              <a:rPr dirty="0" err="1"/>
              <a:t>материалу</a:t>
            </a:r>
            <a:r>
              <a:rPr dirty="0"/>
              <a:t>,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независимой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 КОНЦЕПЦИЯ ЦИФРОВОЙ СРЕДЫ D02: МОДУЛЬ ИИ, VR-ЛАБОРАТОРИИ, AI-ТРЕНЕРЫ И ИНКЛЮЗИЯ (UDL)</a:t>
            </a:r>
          </a:p>
          <a:p>
            <a:endParaRPr dirty="0"/>
          </a:p>
          <a:p>
            <a:r>
              <a:rPr dirty="0"/>
              <a:t>#### </a:t>
            </a:r>
            <a:r>
              <a:rPr dirty="0" err="1"/>
              <a:t>Концептуальный</a:t>
            </a:r>
            <a:r>
              <a:rPr dirty="0"/>
              <a:t> </a:t>
            </a:r>
            <a:r>
              <a:rPr dirty="0" err="1"/>
              <a:t>проект</a:t>
            </a:r>
            <a:r>
              <a:rPr dirty="0"/>
              <a:t> </a:t>
            </a:r>
            <a:r>
              <a:rPr dirty="0" err="1"/>
              <a:t>реализации</a:t>
            </a:r>
            <a:r>
              <a:rPr dirty="0"/>
              <a:t> </a:t>
            </a:r>
            <a:r>
              <a:rPr dirty="0" err="1"/>
              <a:t>Векторов</a:t>
            </a:r>
            <a:r>
              <a:rPr dirty="0"/>
              <a:t> 3 и 8 Национального </a:t>
            </a:r>
            <a:r>
              <a:rPr dirty="0" err="1"/>
              <a:t>плана</a:t>
            </a:r>
            <a:r>
              <a:rPr dirty="0"/>
              <a:t> D02</a:t>
            </a:r>
          </a:p>
          <a:p>
            <a:r>
              <a:rPr dirty="0"/>
              <a:t>- **</a:t>
            </a:r>
            <a:r>
              <a:rPr dirty="0" err="1"/>
              <a:t>Концепция</a:t>
            </a:r>
            <a:r>
              <a:rPr dirty="0"/>
              <a:t> </a:t>
            </a:r>
            <a:r>
              <a:rPr dirty="0" err="1"/>
              <a:t>обязательного</a:t>
            </a:r>
            <a:r>
              <a:rPr dirty="0"/>
              <a:t> 5-кредитного </a:t>
            </a:r>
            <a:r>
              <a:rPr dirty="0" err="1"/>
              <a:t>модуля</a:t>
            </a:r>
            <a:r>
              <a:rPr dirty="0"/>
              <a:t> ИИ (M023):**</a:t>
            </a:r>
          </a:p>
          <a:p>
            <a:r>
              <a:rPr dirty="0"/>
              <a:t>- </a:t>
            </a:r>
            <a:r>
              <a:rPr dirty="0" err="1"/>
              <a:t>Разработана</a:t>
            </a:r>
            <a:r>
              <a:rPr dirty="0"/>
              <a:t> </a:t>
            </a:r>
            <a:r>
              <a:rPr dirty="0" err="1"/>
              <a:t>типовая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дисциплины</a:t>
            </a:r>
            <a:r>
              <a:rPr dirty="0"/>
              <a:t> «</a:t>
            </a:r>
            <a:r>
              <a:rPr dirty="0" err="1"/>
              <a:t>Генеративный</a:t>
            </a:r>
            <a:r>
              <a:rPr dirty="0"/>
              <a:t> </a:t>
            </a:r>
            <a:r>
              <a:rPr dirty="0" err="1"/>
              <a:t>искусственный</a:t>
            </a:r>
            <a:r>
              <a:rPr dirty="0"/>
              <a:t> </a:t>
            </a:r>
            <a:r>
              <a:rPr dirty="0" err="1"/>
              <a:t>интеллект</a:t>
            </a:r>
            <a:r>
              <a:rPr dirty="0"/>
              <a:t> в </a:t>
            </a:r>
            <a:r>
              <a:rPr dirty="0" err="1"/>
              <a:t>профессиональной</a:t>
            </a:r>
            <a:r>
              <a:rPr dirty="0"/>
              <a:t> </a:t>
            </a:r>
            <a:r>
              <a:rPr dirty="0" err="1"/>
              <a:t>деятельности</a:t>
            </a:r>
            <a:r>
              <a:rPr dirty="0"/>
              <a:t> </a:t>
            </a:r>
            <a:r>
              <a:rPr dirty="0" err="1"/>
              <a:t>педагога</a:t>
            </a:r>
            <a:r>
              <a:rPr dirty="0"/>
              <a:t>»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интеграции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ОП </a:t>
            </a:r>
            <a:r>
              <a:rPr dirty="0" err="1"/>
              <a:t>бакалавриата</a:t>
            </a:r>
            <a:r>
              <a:rPr dirty="0"/>
              <a:t> и </a:t>
            </a:r>
            <a:r>
              <a:rPr dirty="0" err="1"/>
              <a:t>магистратуры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сертифицированных</a:t>
            </a:r>
            <a:r>
              <a:rPr dirty="0"/>
              <a:t> Minor-</a:t>
            </a:r>
            <a:r>
              <a:rPr dirty="0" err="1"/>
              <a:t>программ</a:t>
            </a:r>
            <a:r>
              <a:rPr dirty="0"/>
              <a:t> (M024):**</a:t>
            </a:r>
          </a:p>
          <a:p>
            <a:r>
              <a:rPr dirty="0"/>
              <a:t>- «</a:t>
            </a:r>
            <a:r>
              <a:rPr dirty="0" err="1"/>
              <a:t>Промпт-инжиниринг</a:t>
            </a:r>
            <a:r>
              <a:rPr dirty="0"/>
              <a:t> в </a:t>
            </a:r>
            <a:r>
              <a:rPr dirty="0" err="1"/>
              <a:t>образовании</a:t>
            </a:r>
            <a:r>
              <a:rPr dirty="0"/>
              <a:t>», «</a:t>
            </a:r>
            <a:r>
              <a:rPr dirty="0" err="1"/>
              <a:t>Образовательная</a:t>
            </a:r>
            <a:r>
              <a:rPr dirty="0"/>
              <a:t> </a:t>
            </a:r>
            <a:r>
              <a:rPr dirty="0" err="1"/>
              <a:t>дата-аналитика</a:t>
            </a:r>
            <a:r>
              <a:rPr dirty="0"/>
              <a:t> (Learning Analytics)», «STEAM и </a:t>
            </a:r>
            <a:r>
              <a:rPr dirty="0" err="1"/>
              <a:t>робототехника</a:t>
            </a:r>
            <a:r>
              <a:rPr dirty="0"/>
              <a:t>».</a:t>
            </a:r>
          </a:p>
          <a:p>
            <a:r>
              <a:rPr dirty="0"/>
              <a:t>- **</a:t>
            </a:r>
            <a:r>
              <a:rPr dirty="0" err="1"/>
              <a:t>Концепция</a:t>
            </a:r>
            <a:r>
              <a:rPr dirty="0"/>
              <a:t> </a:t>
            </a:r>
            <a:r>
              <a:rPr dirty="0" err="1"/>
              <a:t>лабораторий</a:t>
            </a:r>
            <a:r>
              <a:rPr dirty="0"/>
              <a:t> </a:t>
            </a:r>
            <a:r>
              <a:rPr dirty="0" err="1"/>
              <a:t>цифровой</a:t>
            </a:r>
            <a:r>
              <a:rPr dirty="0"/>
              <a:t> </a:t>
            </a:r>
            <a:r>
              <a:rPr dirty="0" err="1"/>
              <a:t>педагогики</a:t>
            </a:r>
            <a:r>
              <a:rPr dirty="0"/>
              <a:t> и VR (M030):**</a:t>
            </a:r>
          </a:p>
          <a:p>
            <a:r>
              <a:rPr dirty="0"/>
              <a:t>- </a:t>
            </a:r>
            <a:r>
              <a:rPr dirty="0" err="1"/>
              <a:t>Студии</a:t>
            </a:r>
            <a:r>
              <a:rPr dirty="0"/>
              <a:t> </a:t>
            </a:r>
            <a:r>
              <a:rPr dirty="0" err="1"/>
              <a:t>видеозахвата</a:t>
            </a:r>
            <a:r>
              <a:rPr dirty="0"/>
              <a:t>, </a:t>
            </a:r>
            <a:r>
              <a:rPr dirty="0" err="1"/>
              <a:t>классы</a:t>
            </a:r>
            <a:r>
              <a:rPr dirty="0"/>
              <a:t> </a:t>
            </a:r>
            <a:r>
              <a:rPr dirty="0" err="1"/>
              <a:t>микропреподавания</a:t>
            </a:r>
            <a:r>
              <a:rPr dirty="0"/>
              <a:t> и </a:t>
            </a:r>
            <a:r>
              <a:rPr dirty="0" err="1"/>
              <a:t>тренажеры</a:t>
            </a:r>
            <a:r>
              <a:rPr dirty="0"/>
              <a:t> </a:t>
            </a:r>
            <a:r>
              <a:rPr dirty="0" err="1"/>
              <a:t>виртуальной</a:t>
            </a:r>
            <a:r>
              <a:rPr dirty="0"/>
              <a:t> </a:t>
            </a:r>
            <a:r>
              <a:rPr dirty="0" err="1"/>
              <a:t>реальности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безопасной</a:t>
            </a:r>
            <a:r>
              <a:rPr dirty="0"/>
              <a:t> </a:t>
            </a:r>
            <a:r>
              <a:rPr dirty="0" err="1"/>
              <a:t>отработки</a:t>
            </a:r>
            <a:r>
              <a:rPr dirty="0"/>
              <a:t> </a:t>
            </a:r>
            <a:r>
              <a:rPr dirty="0" err="1"/>
              <a:t>ситуаций</a:t>
            </a:r>
            <a:r>
              <a:rPr dirty="0"/>
              <a:t> </a:t>
            </a:r>
            <a:r>
              <a:rPr dirty="0" err="1"/>
              <a:t>взаимодействия</a:t>
            </a:r>
            <a:r>
              <a:rPr dirty="0"/>
              <a:t> с </a:t>
            </a:r>
            <a:r>
              <a:rPr dirty="0" err="1"/>
              <a:t>классом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института</a:t>
            </a:r>
            <a:r>
              <a:rPr dirty="0"/>
              <a:t> </a:t>
            </a:r>
            <a:r>
              <a:rPr dirty="0" err="1"/>
              <a:t>внутренних</a:t>
            </a:r>
            <a:r>
              <a:rPr dirty="0"/>
              <a:t> AI-</a:t>
            </a:r>
            <a:r>
              <a:rPr dirty="0" err="1"/>
              <a:t>тренеров</a:t>
            </a:r>
            <a:r>
              <a:rPr dirty="0"/>
              <a:t> (M031):**</a:t>
            </a:r>
          </a:p>
          <a:p>
            <a:r>
              <a:rPr dirty="0"/>
              <a:t>- </a:t>
            </a:r>
            <a:r>
              <a:rPr dirty="0" err="1"/>
              <a:t>Подготовка</a:t>
            </a:r>
            <a:r>
              <a:rPr dirty="0"/>
              <a:t> </a:t>
            </a:r>
            <a:r>
              <a:rPr dirty="0" err="1"/>
              <a:t>сертифицированных</a:t>
            </a:r>
            <a:r>
              <a:rPr dirty="0"/>
              <a:t> </a:t>
            </a:r>
            <a:r>
              <a:rPr dirty="0" err="1"/>
              <a:t>академических</a:t>
            </a:r>
            <a:r>
              <a:rPr dirty="0"/>
              <a:t> </a:t>
            </a:r>
            <a:r>
              <a:rPr dirty="0" err="1"/>
              <a:t>лидеров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ИИ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каждом</a:t>
            </a:r>
            <a:r>
              <a:rPr dirty="0"/>
              <a:t> </a:t>
            </a:r>
            <a:r>
              <a:rPr dirty="0" err="1"/>
              <a:t>институте</a:t>
            </a:r>
            <a:r>
              <a:rPr dirty="0"/>
              <a:t>/</a:t>
            </a:r>
            <a:r>
              <a:rPr dirty="0" err="1"/>
              <a:t>факультете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непрерывной</a:t>
            </a:r>
            <a:r>
              <a:rPr dirty="0"/>
              <a:t> </a:t>
            </a:r>
            <a:r>
              <a:rPr dirty="0" err="1"/>
              <a:t>методической</a:t>
            </a:r>
            <a:r>
              <a:rPr dirty="0"/>
              <a:t> </a:t>
            </a:r>
            <a:r>
              <a:rPr dirty="0" err="1"/>
              <a:t>поддержки</a:t>
            </a:r>
            <a:r>
              <a:rPr dirty="0"/>
              <a:t> </a:t>
            </a:r>
            <a:r>
              <a:rPr dirty="0" err="1"/>
              <a:t>преподавателей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dirty="0" err="1"/>
              <a:t>Концепция</a:t>
            </a:r>
            <a:r>
              <a:rPr dirty="0"/>
              <a:t> </a:t>
            </a:r>
            <a:r>
              <a:rPr dirty="0" err="1"/>
              <a:t>ассистивного</a:t>
            </a:r>
            <a:r>
              <a:rPr dirty="0"/>
              <a:t> ИИ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инклюзии</a:t>
            </a:r>
            <a:r>
              <a:rPr dirty="0"/>
              <a:t> (UDL, M059, M061 + </a:t>
            </a:r>
            <a:r>
              <a:rPr dirty="0" err="1"/>
              <a:t>План</a:t>
            </a:r>
            <a:r>
              <a:rPr dirty="0"/>
              <a:t> D01):**</a:t>
            </a:r>
          </a:p>
          <a:p>
            <a:r>
              <a:rPr dirty="0"/>
              <a:t>- </a:t>
            </a:r>
            <a:r>
              <a:rPr dirty="0" err="1"/>
              <a:t>Реализация</a:t>
            </a:r>
            <a:r>
              <a:rPr dirty="0"/>
              <a:t> </a:t>
            </a:r>
            <a:r>
              <a:rPr dirty="0" err="1"/>
              <a:t>принципов</a:t>
            </a:r>
            <a:r>
              <a:rPr dirty="0"/>
              <a:t> _Universal Design for Learning_: </a:t>
            </a:r>
            <a:r>
              <a:rPr dirty="0" err="1"/>
              <a:t>применение</a:t>
            </a:r>
            <a:r>
              <a:rPr dirty="0"/>
              <a:t> </a:t>
            </a:r>
            <a:r>
              <a:rPr dirty="0" err="1"/>
              <a:t>нейросетей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генеративной</a:t>
            </a:r>
            <a:r>
              <a:rPr dirty="0"/>
              <a:t> </a:t>
            </a:r>
            <a:r>
              <a:rPr dirty="0" err="1"/>
              <a:t>адаптации</a:t>
            </a:r>
            <a:r>
              <a:rPr dirty="0"/>
              <a:t> </a:t>
            </a:r>
            <a:r>
              <a:rPr dirty="0" err="1"/>
              <a:t>материалов</a:t>
            </a:r>
            <a:r>
              <a:rPr dirty="0"/>
              <a:t> </a:t>
            </a:r>
            <a:r>
              <a:rPr dirty="0" err="1"/>
              <a:t>под</a:t>
            </a:r>
            <a:r>
              <a:rPr dirty="0"/>
              <a:t> </a:t>
            </a:r>
            <a:r>
              <a:rPr dirty="0" err="1"/>
              <a:t>обучающихся</a:t>
            </a:r>
            <a:r>
              <a:rPr dirty="0"/>
              <a:t> с ООП (</a:t>
            </a:r>
            <a:r>
              <a:rPr dirty="0" err="1"/>
              <a:t>тифло</a:t>
            </a:r>
            <a:r>
              <a:rPr dirty="0"/>
              <a:t>/</a:t>
            </a:r>
            <a:r>
              <a:rPr dirty="0" err="1"/>
              <a:t>сурдо</a:t>
            </a:r>
            <a:r>
              <a:rPr dirty="0"/>
              <a:t>, </a:t>
            </a:r>
            <a:r>
              <a:rPr dirty="0" err="1"/>
              <a:t>упрощенные</a:t>
            </a:r>
            <a:r>
              <a:rPr dirty="0"/>
              <a:t> </a:t>
            </a:r>
            <a:r>
              <a:rPr dirty="0" err="1"/>
              <a:t>форматы</a:t>
            </a:r>
            <a:r>
              <a:rPr dirty="0"/>
              <a:t> _Easy-to-Read_).  </a:t>
            </a:r>
          </a:p>
          <a:p>
            <a:r>
              <a:rPr dirty="0"/>
              <a:t>**</a:t>
            </a:r>
            <a:r>
              <a:rPr dirty="0" err="1"/>
              <a:t>Заметки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докладчика</a:t>
            </a:r>
            <a:r>
              <a:rPr dirty="0"/>
              <a:t> (Speaker Notes):**«В </a:t>
            </a:r>
            <a:r>
              <a:rPr dirty="0" err="1"/>
              <a:t>развитие</a:t>
            </a:r>
            <a:r>
              <a:rPr dirty="0"/>
              <a:t> </a:t>
            </a:r>
            <a:r>
              <a:rPr dirty="0" err="1"/>
              <a:t>Нацплана</a:t>
            </a:r>
            <a:r>
              <a:rPr dirty="0"/>
              <a:t> D02 </a:t>
            </a:r>
            <a:r>
              <a:rPr dirty="0" err="1"/>
              <a:t>КазНПУ</a:t>
            </a:r>
            <a:r>
              <a:rPr dirty="0"/>
              <a:t> </a:t>
            </a:r>
            <a:r>
              <a:rPr dirty="0" err="1"/>
              <a:t>разработал</a:t>
            </a:r>
            <a:r>
              <a:rPr dirty="0"/>
              <a:t> </a:t>
            </a:r>
            <a:r>
              <a:rPr dirty="0" err="1"/>
              <a:t>концепцию</a:t>
            </a:r>
            <a:r>
              <a:rPr dirty="0"/>
              <a:t> </a:t>
            </a:r>
            <a:r>
              <a:rPr dirty="0" err="1"/>
              <a:t>комплексной</a:t>
            </a:r>
            <a:r>
              <a:rPr dirty="0"/>
              <a:t> </a:t>
            </a:r>
            <a:r>
              <a:rPr dirty="0" err="1"/>
              <a:t>цифровой</a:t>
            </a:r>
            <a:r>
              <a:rPr dirty="0"/>
              <a:t> </a:t>
            </a:r>
            <a:r>
              <a:rPr dirty="0" err="1"/>
              <a:t>образовательной</a:t>
            </a:r>
            <a:r>
              <a:rPr dirty="0"/>
              <a:t> </a:t>
            </a:r>
            <a:r>
              <a:rPr dirty="0" err="1"/>
              <a:t>среды</a:t>
            </a:r>
            <a:r>
              <a:rPr dirty="0"/>
              <a:t>: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обязательного</a:t>
            </a:r>
            <a:r>
              <a:rPr dirty="0"/>
              <a:t> 5-кредитного </a:t>
            </a:r>
            <a:r>
              <a:rPr dirty="0" err="1"/>
              <a:t>курса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ИИ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всех</a:t>
            </a:r>
            <a:r>
              <a:rPr dirty="0"/>
              <a:t> </a:t>
            </a:r>
            <a:r>
              <a:rPr dirty="0" err="1"/>
              <a:t>будущих</a:t>
            </a:r>
            <a:r>
              <a:rPr dirty="0"/>
              <a:t> </a:t>
            </a:r>
            <a:r>
              <a:rPr dirty="0" err="1"/>
              <a:t>педагогов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лабораторий</a:t>
            </a:r>
            <a:r>
              <a:rPr dirty="0"/>
              <a:t> VR-</a:t>
            </a:r>
            <a:r>
              <a:rPr dirty="0" err="1"/>
              <a:t>микропедагогики</a:t>
            </a:r>
            <a:r>
              <a:rPr dirty="0"/>
              <a:t>.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концептуально</a:t>
            </a:r>
            <a:r>
              <a:rPr dirty="0"/>
              <a:t> </a:t>
            </a:r>
            <a:r>
              <a:rPr dirty="0" err="1"/>
              <a:t>связали</a:t>
            </a:r>
            <a:r>
              <a:rPr dirty="0"/>
              <a:t> </a:t>
            </a:r>
            <a:r>
              <a:rPr dirty="0" err="1"/>
              <a:t>цифровую</a:t>
            </a:r>
            <a:r>
              <a:rPr dirty="0"/>
              <a:t> </a:t>
            </a:r>
            <a:r>
              <a:rPr dirty="0" err="1"/>
              <a:t>дидактику</a:t>
            </a:r>
            <a:r>
              <a:rPr dirty="0"/>
              <a:t> с </a:t>
            </a:r>
            <a:r>
              <a:rPr dirty="0" err="1"/>
              <a:t>инклюзивным</a:t>
            </a:r>
            <a:r>
              <a:rPr dirty="0"/>
              <a:t> </a:t>
            </a:r>
            <a:r>
              <a:rPr dirty="0" err="1"/>
              <a:t>планом</a:t>
            </a:r>
            <a:r>
              <a:rPr dirty="0"/>
              <a:t> D01: </a:t>
            </a:r>
            <a:r>
              <a:rPr dirty="0" err="1"/>
              <a:t>генеративный</a:t>
            </a:r>
            <a:r>
              <a:rPr dirty="0"/>
              <a:t> ИИ </a:t>
            </a:r>
            <a:r>
              <a:rPr dirty="0" err="1"/>
              <a:t>рассматривается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ассистивный</a:t>
            </a:r>
            <a:r>
              <a:rPr dirty="0"/>
              <a:t> </a:t>
            </a:r>
            <a:r>
              <a:rPr dirty="0" err="1"/>
              <a:t>инструмент</a:t>
            </a:r>
            <a:r>
              <a:rPr dirty="0"/>
              <a:t> </a:t>
            </a:r>
            <a:r>
              <a:rPr dirty="0" err="1"/>
              <a:t>адаптации</a:t>
            </a:r>
            <a:r>
              <a:rPr dirty="0"/>
              <a:t> </a:t>
            </a:r>
            <a:r>
              <a:rPr dirty="0" err="1"/>
              <a:t>уроков</a:t>
            </a:r>
            <a:r>
              <a:rPr dirty="0"/>
              <a:t> </a:t>
            </a:r>
            <a:r>
              <a:rPr dirty="0" err="1"/>
              <a:t>под</a:t>
            </a:r>
            <a:r>
              <a:rPr dirty="0"/>
              <a:t> </a:t>
            </a:r>
            <a:r>
              <a:rPr dirty="0" err="1"/>
              <a:t>детей</a:t>
            </a:r>
            <a:r>
              <a:rPr dirty="0"/>
              <a:t> с </a:t>
            </a:r>
            <a:r>
              <a:rPr dirty="0" err="1"/>
              <a:t>особыми</a:t>
            </a:r>
            <a:r>
              <a:rPr dirty="0"/>
              <a:t> </a:t>
            </a:r>
            <a:r>
              <a:rPr dirty="0" err="1"/>
              <a:t>образовательными</a:t>
            </a:r>
            <a:r>
              <a:rPr dirty="0"/>
              <a:t> </a:t>
            </a:r>
            <a:r>
              <a:rPr dirty="0" err="1"/>
              <a:t>потребностями</a:t>
            </a:r>
            <a:r>
              <a:rPr dirty="0"/>
              <a:t>».</a:t>
            </a:r>
          </a:p>
          <a:p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Note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содержание, предоставленное пользователем 14.10.2026. K104: доля педагогических программ, соответствующих UDL и инклюзии, 20% в 2027 году и 100% в 2030 году. M060: обязательная 72-часовая сертификация учителей и ППС по UDL и ассистивному ИИ. Показатели приведены по пользовательскому материалу без независимой проверки.</a:t>
            </a:r>
          </a:p>
          <a:p>
            <a:r>
              <a:t>Три принципа: множественные способы представления, действия и выражения, вовлечения. ИИ помогает подготавливать различные форматы и задания.</a:t>
            </a:r>
          </a:p>
          <a:p>
            <a:r>
              <a:t>Практический эффект: снижение рутины может помочь уменьшить перегрузку учителя. Это не гарантия защиты от выгорания. Пример 4 вариантов для 25 детей за 3 минуты является иллюстративным сценарием, не измеренным результатом. Адаптации требуют проверки доступности, корректности и соответствия потребностям конкретных учеников.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предоставленные presentation_ai_human_capital_abai_experience.md и .html, раздел 10.</a:t>
            </a:r>
          </a:p>
          <a:p>
            <a:r>
              <a:t>Материал представляет концепцию. Целевые показатели не являются достигнутыми результатами. Внешние источники приведены по авторскому материалу, без независимой проверки.</a:t>
            </a:r>
          </a:p>
          <a:p>
            <a:endParaRPr/>
          </a:p>
          <a:p>
            <a:r>
              <a:t> МОДЕЛЬ КАДРОВОГО КОРПУСА ППС: 8 ЦИФРОВЫХ ФУНКЦИЙ И ЦЕНЗ AI-СЕРТИФИКАЦИИ</a:t>
            </a:r>
          </a:p>
          <a:p>
            <a:endParaRPr/>
          </a:p>
          <a:p>
            <a:r>
              <a:t>#### Модель перераспределения нагрузки преподавателя по Профстандарту «Педагог» (04\_FACULTY\_FLOWS)</a:t>
            </a:r>
          </a:p>
          <a:p>
            <a:r>
              <a:t>- **F-FAC-01 (Силлабус):** AI готовит проект и декомпозицию компетенций по Блуму. Преподаватель утверждает дидактику.</a:t>
            </a:r>
          </a:p>
          <a:p>
            <a:r>
              <a:t>- **F-FAC-02 (ФОС):** Автогенерация банка разноуровневых тестов и кейсов. Преподаватель валидирует содержание.</a:t>
            </a:r>
          </a:p>
          <a:p>
            <a:r>
              <a:t>- **F-FAC-03 (Учет успеваемости):** Авторасчет формул БРС и допуска по Приказу № 152 в WORM-журнале без рутины.</a:t>
            </a:r>
          </a:p>
          <a:p>
            <a:r>
              <a:t>- **F-FAC-04 (Фидбек):** Первичный семантический скрининг эссе. **HITL:** Итоговую оценку и рецензию выставляет только человек.</a:t>
            </a:r>
          </a:p>
          <a:p>
            <a:r>
              <a:t>- **F-FAC-05 (Demo-Exam):** Таймлайн-разметка урока по видеозаписи. Оценка директорами школ.</a:t>
            </a:r>
          </a:p>
          <a:p>
            <a:r>
              <a:t>- **F-FAC-06 (Руководство НИР):** Мониторинг канбан-доски дипломника, верификация цитат.</a:t>
            </a:r>
          </a:p>
          <a:p>
            <a:r>
              <a:t>- **F-FAC-07 (Отчет по ИПП):** Автоматическая агрегация публикаций, часов и силлабусов с экспортом в 1С:ЗУП.</a:t>
            </a:r>
          </a:p>
          <a:p>
            <a:r>
              <a:t>- **F-FAC-08 (Эмпатия):** Детекция академического стресса в группе. Личное наставничество студентов.</a:t>
            </a:r>
          </a:p>
          <a:p>
            <a:endParaRPr/>
          </a:p>
          <a:p>
            <a:r>
              <a:t>#### Концепция квалификационного ценза и цифрового следа</a:t>
            </a:r>
          </a:p>
          <a:p>
            <a:r>
              <a:t>- **Концепция квалификационного барьера допуска ППС (M047):** допуск к преподаванию только после прохождения сертифицированных программ по ИИ и цифровой дидактике (не менее 72 часов).</a:t>
            </a:r>
          </a:p>
          <a:p>
            <a:r>
              <a:t>- **Концепция цифрового портфолио студента (M015):** непрерывный сбор видеозаписей уроков, технологических карт и отзывов менторов.  </a:t>
            </a:r>
          </a:p>
          <a:p>
            <a:r>
              <a:t>**Заметки для докладчика (Speaker Notes):**«Разработанная модель цифровых функций показывает: высвобождение до 40% рабочего времени преподавателя от рутины позволяет вернуть педагога к живому воспитанию и наставничеству. При этом наша концепция предусматривает введение встречного квалификационного ценза: педагог педвуза подтверждает собственную квалификацию по ИИ перед допуском к студентам».</a:t>
            </a:r>
          </a:p>
          <a:p>
            <a:endParaRPr/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 КОНЦЕПЦИЯ ШКОЛОЦЕНТРИЗМА И ДОКАЗАТЕЛЬНОЙ НАУКИ (D02)</a:t>
            </a:r>
          </a:p>
          <a:p>
            <a:endParaRPr dirty="0"/>
          </a:p>
          <a:p>
            <a:r>
              <a:rPr dirty="0"/>
              <a:t>#### </a:t>
            </a:r>
            <a:r>
              <a:rPr dirty="0" err="1"/>
              <a:t>Тройная</a:t>
            </a:r>
            <a:r>
              <a:rPr dirty="0"/>
              <a:t> </a:t>
            </a:r>
            <a:r>
              <a:rPr dirty="0" err="1"/>
              <a:t>спираль</a:t>
            </a:r>
            <a:r>
              <a:rPr dirty="0"/>
              <a:t> </a:t>
            </a:r>
            <a:r>
              <a:rPr dirty="0" err="1"/>
              <a:t>реформы</a:t>
            </a:r>
            <a:r>
              <a:rPr dirty="0"/>
              <a:t>: «</a:t>
            </a:r>
            <a:r>
              <a:rPr dirty="0" err="1"/>
              <a:t>Школа</a:t>
            </a:r>
            <a:r>
              <a:rPr dirty="0"/>
              <a:t> — </a:t>
            </a:r>
            <a:r>
              <a:rPr dirty="0" err="1"/>
              <a:t>Педвуз</a:t>
            </a:r>
            <a:r>
              <a:rPr dirty="0"/>
              <a:t> — </a:t>
            </a:r>
            <a:r>
              <a:rPr dirty="0" err="1"/>
              <a:t>Исследования</a:t>
            </a:r>
            <a:r>
              <a:rPr dirty="0"/>
              <a:t>»</a:t>
            </a:r>
          </a:p>
          <a:p>
            <a:r>
              <a:rPr dirty="0"/>
              <a:t>- **</a:t>
            </a:r>
            <a:r>
              <a:rPr dirty="0" err="1"/>
              <a:t>Концепция</a:t>
            </a:r>
            <a:r>
              <a:rPr dirty="0"/>
              <a:t> </a:t>
            </a:r>
            <a:r>
              <a:rPr dirty="0" err="1"/>
              <a:t>клинической</a:t>
            </a:r>
            <a:r>
              <a:rPr dirty="0"/>
              <a:t> </a:t>
            </a:r>
            <a:r>
              <a:rPr dirty="0" err="1"/>
              <a:t>интернатуры</a:t>
            </a:r>
            <a:r>
              <a:rPr dirty="0"/>
              <a:t> </a:t>
            </a:r>
            <a:r>
              <a:rPr dirty="0" err="1"/>
              <a:t>со</a:t>
            </a:r>
            <a:r>
              <a:rPr dirty="0"/>
              <a:t> 2-го </a:t>
            </a:r>
            <a:r>
              <a:rPr dirty="0" err="1"/>
              <a:t>курса</a:t>
            </a:r>
            <a:r>
              <a:rPr dirty="0"/>
              <a:t> (M016):**</a:t>
            </a:r>
          </a:p>
          <a:p>
            <a:r>
              <a:rPr dirty="0"/>
              <a:t>- </a:t>
            </a:r>
            <a:r>
              <a:rPr dirty="0" err="1"/>
              <a:t>Непрерывное</a:t>
            </a:r>
            <a:r>
              <a:rPr dirty="0"/>
              <a:t> </a:t>
            </a:r>
            <a:r>
              <a:rPr dirty="0" err="1"/>
              <a:t>нахождение</a:t>
            </a:r>
            <a:r>
              <a:rPr dirty="0"/>
              <a:t> </a:t>
            </a:r>
            <a:r>
              <a:rPr dirty="0" err="1"/>
              <a:t>студента</a:t>
            </a:r>
            <a:r>
              <a:rPr dirty="0"/>
              <a:t> в </a:t>
            </a:r>
            <a:r>
              <a:rPr dirty="0" err="1"/>
              <a:t>базовой</a:t>
            </a:r>
            <a:r>
              <a:rPr dirty="0"/>
              <a:t> </a:t>
            </a:r>
            <a:r>
              <a:rPr dirty="0" err="1"/>
              <a:t>школе</a:t>
            </a:r>
            <a:r>
              <a:rPr dirty="0"/>
              <a:t> 1–2 </a:t>
            </a:r>
            <a:r>
              <a:rPr dirty="0" err="1"/>
              <a:t>дня</a:t>
            </a:r>
            <a:r>
              <a:rPr dirty="0"/>
              <a:t> в </a:t>
            </a:r>
            <a:r>
              <a:rPr dirty="0" err="1"/>
              <a:t>неделю</a:t>
            </a:r>
            <a:r>
              <a:rPr dirty="0"/>
              <a:t> </a:t>
            </a:r>
            <a:r>
              <a:rPr dirty="0" err="1"/>
              <a:t>под</a:t>
            </a:r>
            <a:r>
              <a:rPr dirty="0"/>
              <a:t> </a:t>
            </a:r>
            <a:r>
              <a:rPr dirty="0" err="1"/>
              <a:t>кураторством</a:t>
            </a:r>
            <a:r>
              <a:rPr dirty="0"/>
              <a:t> </a:t>
            </a:r>
            <a:r>
              <a:rPr dirty="0" err="1"/>
              <a:t>школьного</a:t>
            </a:r>
            <a:r>
              <a:rPr dirty="0"/>
              <a:t> </a:t>
            </a:r>
            <a:r>
              <a:rPr dirty="0" err="1"/>
              <a:t>ментора</a:t>
            </a:r>
            <a:r>
              <a:rPr dirty="0"/>
              <a:t> и </a:t>
            </a:r>
            <a:r>
              <a:rPr dirty="0" err="1"/>
              <a:t>университетского</a:t>
            </a:r>
            <a:r>
              <a:rPr dirty="0"/>
              <a:t> </a:t>
            </a:r>
            <a:r>
              <a:rPr dirty="0" err="1"/>
              <a:t>методиста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сдвоенных</a:t>
            </a:r>
            <a:r>
              <a:rPr dirty="0"/>
              <a:t> ОП (Double Major и Major-Minor, M017, M020):**</a:t>
            </a:r>
          </a:p>
          <a:p>
            <a:r>
              <a:rPr dirty="0"/>
              <a:t>- «</a:t>
            </a:r>
            <a:r>
              <a:rPr dirty="0" err="1"/>
              <a:t>Математика</a:t>
            </a:r>
            <a:r>
              <a:rPr dirty="0"/>
              <a:t> — </a:t>
            </a:r>
            <a:r>
              <a:rPr dirty="0" err="1"/>
              <a:t>Информатика</a:t>
            </a:r>
            <a:r>
              <a:rPr dirty="0"/>
              <a:t> и ИИ», «</a:t>
            </a:r>
            <a:r>
              <a:rPr dirty="0" err="1"/>
              <a:t>Физика</a:t>
            </a:r>
            <a:r>
              <a:rPr dirty="0"/>
              <a:t> — </a:t>
            </a:r>
            <a:r>
              <a:rPr dirty="0" err="1"/>
              <a:t>Робототехника</a:t>
            </a:r>
            <a:r>
              <a:rPr dirty="0"/>
              <a:t>», «</a:t>
            </a:r>
            <a:r>
              <a:rPr dirty="0" err="1"/>
              <a:t>Химия</a:t>
            </a:r>
            <a:r>
              <a:rPr dirty="0"/>
              <a:t> — </a:t>
            </a:r>
            <a:r>
              <a:rPr dirty="0" err="1"/>
              <a:t>Биология</a:t>
            </a:r>
            <a:r>
              <a:rPr dirty="0"/>
              <a:t>»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решения</a:t>
            </a:r>
            <a:r>
              <a:rPr dirty="0"/>
              <a:t> </a:t>
            </a:r>
            <a:r>
              <a:rPr dirty="0" err="1"/>
              <a:t>проблемы</a:t>
            </a:r>
            <a:r>
              <a:rPr dirty="0"/>
              <a:t> </a:t>
            </a:r>
            <a:r>
              <a:rPr dirty="0" err="1"/>
              <a:t>дефицита</a:t>
            </a:r>
            <a:r>
              <a:rPr dirty="0"/>
              <a:t> </a:t>
            </a:r>
            <a:r>
              <a:rPr dirty="0" err="1"/>
              <a:t>кадров</a:t>
            </a:r>
            <a:r>
              <a:rPr dirty="0"/>
              <a:t> в </a:t>
            </a:r>
            <a:r>
              <a:rPr dirty="0" err="1"/>
              <a:t>сельских</a:t>
            </a:r>
            <a:r>
              <a:rPr dirty="0"/>
              <a:t> и </a:t>
            </a:r>
            <a:r>
              <a:rPr dirty="0" err="1"/>
              <a:t>малокомплектных</a:t>
            </a:r>
            <a:r>
              <a:rPr dirty="0"/>
              <a:t> </a:t>
            </a:r>
            <a:r>
              <a:rPr dirty="0" err="1"/>
              <a:t>школах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dirty="0" err="1"/>
              <a:t>Концепция</a:t>
            </a:r>
            <a:r>
              <a:rPr dirty="0"/>
              <a:t> </a:t>
            </a:r>
            <a:r>
              <a:rPr dirty="0" err="1"/>
              <a:t>доказательной</a:t>
            </a:r>
            <a:r>
              <a:rPr dirty="0"/>
              <a:t> </a:t>
            </a:r>
            <a:r>
              <a:rPr dirty="0" err="1"/>
              <a:t>педагогики</a:t>
            </a:r>
            <a:r>
              <a:rPr dirty="0"/>
              <a:t> (Evidence-Based Education, M038, M039):**</a:t>
            </a:r>
          </a:p>
          <a:p>
            <a:r>
              <a:rPr dirty="0"/>
              <a:t>- </a:t>
            </a:r>
            <a:r>
              <a:rPr dirty="0" err="1"/>
              <a:t>Обязательная</a:t>
            </a:r>
            <a:r>
              <a:rPr dirty="0"/>
              <a:t> </a:t>
            </a:r>
            <a:r>
              <a:rPr dirty="0" err="1"/>
              <a:t>интеграция</a:t>
            </a:r>
            <a:r>
              <a:rPr dirty="0"/>
              <a:t> </a:t>
            </a:r>
            <a:r>
              <a:rPr dirty="0" err="1"/>
              <a:t>исследований</a:t>
            </a:r>
            <a:r>
              <a:rPr dirty="0"/>
              <a:t> </a:t>
            </a:r>
            <a:r>
              <a:rPr dirty="0" err="1"/>
              <a:t>урока</a:t>
            </a:r>
            <a:r>
              <a:rPr dirty="0"/>
              <a:t> **Lesson Study** и **Action Research**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дипломные</a:t>
            </a:r>
            <a:r>
              <a:rPr dirty="0"/>
              <a:t> и </a:t>
            </a:r>
            <a:r>
              <a:rPr dirty="0" err="1"/>
              <a:t>курсовые</a:t>
            </a:r>
            <a:r>
              <a:rPr dirty="0"/>
              <a:t> </a:t>
            </a:r>
            <a:r>
              <a:rPr dirty="0" err="1"/>
              <a:t>проекты</a:t>
            </a:r>
            <a:r>
              <a:rPr dirty="0"/>
              <a:t>: </a:t>
            </a:r>
            <a:r>
              <a:rPr dirty="0" err="1"/>
              <a:t>любая</a:t>
            </a:r>
            <a:r>
              <a:rPr dirty="0"/>
              <a:t> </a:t>
            </a:r>
            <a:r>
              <a:rPr dirty="0" err="1"/>
              <a:t>гипотеза</a:t>
            </a:r>
            <a:r>
              <a:rPr dirty="0"/>
              <a:t> </a:t>
            </a:r>
            <a:r>
              <a:rPr dirty="0" err="1"/>
              <a:t>подтверждается</a:t>
            </a:r>
            <a:r>
              <a:rPr dirty="0"/>
              <a:t> </a:t>
            </a:r>
            <a:r>
              <a:rPr dirty="0" err="1"/>
              <a:t>замерами</a:t>
            </a:r>
            <a:r>
              <a:rPr dirty="0"/>
              <a:t> </a:t>
            </a:r>
            <a:r>
              <a:rPr dirty="0" err="1"/>
              <a:t>учебных</a:t>
            </a:r>
            <a:r>
              <a:rPr dirty="0"/>
              <a:t> </a:t>
            </a:r>
            <a:r>
              <a:rPr dirty="0" err="1"/>
              <a:t>достижений</a:t>
            </a:r>
            <a:r>
              <a:rPr dirty="0"/>
              <a:t> </a:t>
            </a:r>
            <a:r>
              <a:rPr dirty="0" err="1"/>
              <a:t>школьников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dirty="0" err="1"/>
              <a:t>Методология</a:t>
            </a:r>
            <a:r>
              <a:rPr dirty="0"/>
              <a:t> </a:t>
            </a:r>
            <a:r>
              <a:rPr dirty="0" err="1"/>
              <a:t>доказательной</a:t>
            </a:r>
            <a:r>
              <a:rPr dirty="0"/>
              <a:t> </a:t>
            </a:r>
            <a:r>
              <a:rPr dirty="0" err="1"/>
              <a:t>оценки</a:t>
            </a:r>
            <a:r>
              <a:rPr dirty="0"/>
              <a:t>: </a:t>
            </a:r>
            <a:r>
              <a:rPr dirty="0" err="1"/>
              <a:t>Индексы</a:t>
            </a:r>
            <a:r>
              <a:rPr dirty="0"/>
              <a:t> PRL и S-PRL (M006, M056, </a:t>
            </a:r>
            <a:r>
              <a:rPr dirty="0" err="1"/>
              <a:t>задача</a:t>
            </a:r>
            <a:r>
              <a:rPr dirty="0"/>
              <a:t> ABAI-39):**</a:t>
            </a:r>
          </a:p>
          <a:p>
            <a:r>
              <a:rPr dirty="0"/>
              <a:t>- </a:t>
            </a:r>
            <a:r>
              <a:rPr dirty="0" err="1"/>
              <a:t>Разработана</a:t>
            </a:r>
            <a:r>
              <a:rPr dirty="0"/>
              <a:t> </a:t>
            </a:r>
            <a:r>
              <a:rPr dirty="0" err="1"/>
              <a:t>методология</a:t>
            </a:r>
            <a:r>
              <a:rPr dirty="0"/>
              <a:t> </a:t>
            </a:r>
            <a:r>
              <a:rPr dirty="0" err="1"/>
              <a:t>оценки</a:t>
            </a:r>
            <a:r>
              <a:rPr dirty="0"/>
              <a:t> </a:t>
            </a:r>
            <a:r>
              <a:rPr dirty="0" err="1"/>
              <a:t>результативности</a:t>
            </a:r>
            <a:r>
              <a:rPr dirty="0"/>
              <a:t> </a:t>
            </a:r>
            <a:r>
              <a:rPr dirty="0" err="1"/>
              <a:t>программ</a:t>
            </a:r>
            <a:r>
              <a:rPr dirty="0"/>
              <a:t> ОВПО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реальным</a:t>
            </a:r>
            <a:r>
              <a:rPr dirty="0"/>
              <a:t> </a:t>
            </a:r>
            <a:r>
              <a:rPr dirty="0" err="1"/>
              <a:t>учебным</a:t>
            </a:r>
            <a:r>
              <a:rPr dirty="0"/>
              <a:t> </a:t>
            </a:r>
            <a:r>
              <a:rPr dirty="0" err="1"/>
              <a:t>успехам</a:t>
            </a:r>
            <a:r>
              <a:rPr dirty="0"/>
              <a:t> </a:t>
            </a:r>
            <a:r>
              <a:rPr dirty="0" err="1"/>
              <a:t>школьников</a:t>
            </a:r>
            <a:r>
              <a:rPr dirty="0"/>
              <a:t> у </a:t>
            </a:r>
            <a:r>
              <a:rPr dirty="0" err="1"/>
              <a:t>выпускника</a:t>
            </a:r>
            <a:r>
              <a:rPr dirty="0"/>
              <a:t> в </a:t>
            </a:r>
            <a:r>
              <a:rPr dirty="0" err="1"/>
              <a:t>период</a:t>
            </a:r>
            <a:r>
              <a:rPr dirty="0"/>
              <a:t> **3-летней </a:t>
            </a:r>
            <a:r>
              <a:rPr dirty="0" err="1"/>
              <a:t>поствузовской</a:t>
            </a:r>
            <a:r>
              <a:rPr dirty="0"/>
              <a:t> </a:t>
            </a:r>
            <a:r>
              <a:rPr dirty="0" err="1"/>
              <a:t>индукции</a:t>
            </a:r>
            <a:r>
              <a:rPr dirty="0"/>
              <a:t> (M054)**.  </a:t>
            </a:r>
          </a:p>
          <a:p>
            <a:r>
              <a:rPr dirty="0"/>
              <a:t>**</a:t>
            </a:r>
            <a:r>
              <a:rPr dirty="0" err="1"/>
              <a:t>Заметки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докладчика</a:t>
            </a:r>
            <a:r>
              <a:rPr dirty="0"/>
              <a:t> (Speaker Notes):**«</a:t>
            </a:r>
            <a:r>
              <a:rPr dirty="0" err="1"/>
              <a:t>КазНПУ</a:t>
            </a:r>
            <a:r>
              <a:rPr dirty="0"/>
              <a:t> </a:t>
            </a:r>
            <a:r>
              <a:rPr dirty="0" err="1"/>
              <a:t>разработал</a:t>
            </a:r>
            <a:r>
              <a:rPr dirty="0"/>
              <a:t> </a:t>
            </a:r>
            <a:r>
              <a:rPr dirty="0" err="1"/>
              <a:t>концепцию</a:t>
            </a:r>
            <a:r>
              <a:rPr dirty="0"/>
              <a:t> </a:t>
            </a:r>
            <a:r>
              <a:rPr dirty="0" err="1"/>
              <a:t>школоцентричного</a:t>
            </a:r>
            <a:r>
              <a:rPr dirty="0"/>
              <a:t> </a:t>
            </a:r>
            <a:r>
              <a:rPr dirty="0" err="1"/>
              <a:t>педобразования</a:t>
            </a:r>
            <a:r>
              <a:rPr dirty="0"/>
              <a:t>: </a:t>
            </a:r>
            <a:r>
              <a:rPr dirty="0" err="1"/>
              <a:t>будущий</a:t>
            </a:r>
            <a:r>
              <a:rPr dirty="0"/>
              <a:t> </a:t>
            </a:r>
            <a:r>
              <a:rPr dirty="0" err="1"/>
              <a:t>учитель</a:t>
            </a:r>
            <a:r>
              <a:rPr dirty="0"/>
              <a:t> </a:t>
            </a:r>
            <a:r>
              <a:rPr dirty="0" err="1"/>
              <a:t>со</a:t>
            </a:r>
            <a:r>
              <a:rPr dirty="0"/>
              <a:t> 2-го </a:t>
            </a:r>
            <a:r>
              <a:rPr dirty="0" err="1"/>
              <a:t>курса</a:t>
            </a:r>
            <a:r>
              <a:rPr dirty="0"/>
              <a:t> </a:t>
            </a:r>
            <a:r>
              <a:rPr dirty="0" err="1"/>
              <a:t>обучается</a:t>
            </a:r>
            <a:r>
              <a:rPr dirty="0"/>
              <a:t> </a:t>
            </a:r>
            <a:r>
              <a:rPr dirty="0" err="1"/>
              <a:t>непосредственно</a:t>
            </a:r>
            <a:r>
              <a:rPr dirty="0"/>
              <a:t> в </a:t>
            </a:r>
            <a:r>
              <a:rPr dirty="0" err="1"/>
              <a:t>школьной</a:t>
            </a:r>
            <a:r>
              <a:rPr dirty="0"/>
              <a:t> </a:t>
            </a:r>
            <a:r>
              <a:rPr dirty="0" err="1"/>
              <a:t>среде</a:t>
            </a:r>
            <a:r>
              <a:rPr dirty="0"/>
              <a:t>. А </a:t>
            </a:r>
            <a:r>
              <a:rPr dirty="0" err="1"/>
              <a:t>разработанная</a:t>
            </a:r>
            <a:r>
              <a:rPr dirty="0"/>
              <a:t> </a:t>
            </a:r>
            <a:r>
              <a:rPr dirty="0" err="1"/>
              <a:t>нами</a:t>
            </a:r>
            <a:r>
              <a:rPr dirty="0"/>
              <a:t> </a:t>
            </a:r>
            <a:r>
              <a:rPr dirty="0" err="1"/>
              <a:t>методология</a:t>
            </a:r>
            <a:r>
              <a:rPr dirty="0"/>
              <a:t> PRL/S-PRL </a:t>
            </a:r>
            <a:r>
              <a:rPr dirty="0" err="1"/>
              <a:t>впервые</a:t>
            </a:r>
            <a:r>
              <a:rPr dirty="0"/>
              <a:t> </a:t>
            </a:r>
            <a:r>
              <a:rPr dirty="0" err="1"/>
              <a:t>предлагает</a:t>
            </a:r>
            <a:r>
              <a:rPr dirty="0"/>
              <a:t> </a:t>
            </a:r>
            <a:r>
              <a:rPr dirty="0" err="1"/>
              <a:t>оценивать</a:t>
            </a:r>
            <a:r>
              <a:rPr dirty="0"/>
              <a:t> </a:t>
            </a:r>
            <a:r>
              <a:rPr dirty="0" err="1"/>
              <a:t>качество</a:t>
            </a:r>
            <a:r>
              <a:rPr dirty="0"/>
              <a:t> </a:t>
            </a:r>
            <a:r>
              <a:rPr dirty="0" err="1"/>
              <a:t>подготовки</a:t>
            </a:r>
            <a:r>
              <a:rPr dirty="0"/>
              <a:t> в </a:t>
            </a:r>
            <a:r>
              <a:rPr dirty="0" err="1"/>
              <a:t>вузе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формальным</a:t>
            </a:r>
            <a:r>
              <a:rPr dirty="0"/>
              <a:t> </a:t>
            </a:r>
            <a:r>
              <a:rPr dirty="0" err="1"/>
              <a:t>бумагам</a:t>
            </a:r>
            <a:r>
              <a:rPr dirty="0"/>
              <a:t>, а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доказанному</a:t>
            </a:r>
            <a:r>
              <a:rPr dirty="0"/>
              <a:t> </a:t>
            </a:r>
            <a:r>
              <a:rPr dirty="0" err="1"/>
              <a:t>вкладу</a:t>
            </a:r>
            <a:r>
              <a:rPr dirty="0"/>
              <a:t> </a:t>
            </a:r>
            <a:r>
              <a:rPr dirty="0" err="1"/>
              <a:t>выпускника</a:t>
            </a:r>
            <a:r>
              <a:rPr dirty="0"/>
              <a:t> в </a:t>
            </a:r>
            <a:r>
              <a:rPr dirty="0" err="1"/>
              <a:t>учебные</a:t>
            </a:r>
            <a:r>
              <a:rPr dirty="0"/>
              <a:t> </a:t>
            </a:r>
            <a:r>
              <a:rPr dirty="0" err="1"/>
              <a:t>достижения</a:t>
            </a:r>
            <a:r>
              <a:rPr dirty="0"/>
              <a:t> </a:t>
            </a:r>
            <a:r>
              <a:rPr dirty="0" err="1"/>
              <a:t>школьников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протяжении</a:t>
            </a:r>
            <a:r>
              <a:rPr dirty="0"/>
              <a:t> </a:t>
            </a:r>
            <a:r>
              <a:rPr dirty="0" err="1"/>
              <a:t>трех</a:t>
            </a:r>
            <a:r>
              <a:rPr dirty="0"/>
              <a:t> </a:t>
            </a:r>
            <a:r>
              <a:rPr dirty="0" err="1"/>
              <a:t>лет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».</a:t>
            </a:r>
          </a:p>
          <a:p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Источник: </a:t>
            </a:r>
            <a:r>
              <a:rPr dirty="0" err="1"/>
              <a:t>предоставленные</a:t>
            </a:r>
            <a:r>
              <a:rPr dirty="0"/>
              <a:t> presentation_ai_human_capital_abai_experience.md и .html, </a:t>
            </a:r>
            <a:r>
              <a:rPr dirty="0" err="1"/>
              <a:t>раздел</a:t>
            </a:r>
            <a:r>
              <a:rPr dirty="0"/>
              <a:t> 11.</a:t>
            </a:r>
          </a:p>
          <a:p>
            <a:r>
              <a:rPr dirty="0" err="1"/>
              <a:t>Материал</a:t>
            </a:r>
            <a:r>
              <a:rPr dirty="0"/>
              <a:t> </a:t>
            </a:r>
            <a:r>
              <a:rPr dirty="0" err="1"/>
              <a:t>представляет</a:t>
            </a:r>
            <a:r>
              <a:rPr dirty="0"/>
              <a:t> </a:t>
            </a:r>
            <a:r>
              <a:rPr dirty="0" err="1"/>
              <a:t>концепцию</a:t>
            </a:r>
            <a:r>
              <a:rPr dirty="0"/>
              <a:t>. </a:t>
            </a:r>
            <a:r>
              <a:rPr dirty="0" err="1"/>
              <a:t>Целевые</a:t>
            </a:r>
            <a:r>
              <a:rPr dirty="0"/>
              <a:t> </a:t>
            </a:r>
            <a:r>
              <a:rPr dirty="0" err="1"/>
              <a:t>показатели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являются</a:t>
            </a:r>
            <a:r>
              <a:rPr dirty="0"/>
              <a:t> </a:t>
            </a:r>
            <a:r>
              <a:rPr dirty="0" err="1"/>
              <a:t>достигнутыми</a:t>
            </a:r>
            <a:r>
              <a:rPr dirty="0"/>
              <a:t> </a:t>
            </a:r>
            <a:r>
              <a:rPr dirty="0" err="1"/>
              <a:t>результатами</a:t>
            </a:r>
            <a:r>
              <a:rPr dirty="0"/>
              <a:t>. </a:t>
            </a:r>
            <a:r>
              <a:rPr dirty="0" err="1"/>
              <a:t>Внешние</a:t>
            </a:r>
            <a:r>
              <a:rPr dirty="0"/>
              <a:t> </a:t>
            </a:r>
            <a:r>
              <a:rPr dirty="0" err="1"/>
              <a:t>источники</a:t>
            </a:r>
            <a:r>
              <a:rPr dirty="0"/>
              <a:t> </a:t>
            </a:r>
            <a:r>
              <a:rPr dirty="0" err="1"/>
              <a:t>приведены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авторскому</a:t>
            </a:r>
            <a:r>
              <a:rPr dirty="0"/>
              <a:t> </a:t>
            </a:r>
            <a:r>
              <a:rPr dirty="0" err="1"/>
              <a:t>материалу</a:t>
            </a:r>
            <a:r>
              <a:rPr dirty="0"/>
              <a:t>,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независимой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 АРХИТЕКТУРНАЯ КОНЦЕПЦИЯ AI-NATIVE UNIVERSITY: ДУАЛИЗМ ЯДРА И КОГНИТИВНОГО СЛОЯ</a:t>
            </a:r>
          </a:p>
          <a:p>
            <a:r>
              <a:rPr dirty="0"/>
              <a:t>  </a:t>
            </a:r>
          </a:p>
          <a:p>
            <a:r>
              <a:rPr dirty="0"/>
              <a:t>В </a:t>
            </a:r>
            <a:r>
              <a:rPr dirty="0" err="1"/>
              <a:t>архитектурных</a:t>
            </a:r>
            <a:r>
              <a:rPr dirty="0"/>
              <a:t> </a:t>
            </a:r>
            <a:r>
              <a:rPr dirty="0" err="1"/>
              <a:t>спецификациях</a:t>
            </a:r>
            <a:r>
              <a:rPr dirty="0"/>
              <a:t> SIS/docs/architecture/ </a:t>
            </a:r>
            <a:r>
              <a:rPr dirty="0" err="1"/>
              <a:t>платформа</a:t>
            </a:r>
            <a:r>
              <a:rPr dirty="0"/>
              <a:t> **Abai Digital** </a:t>
            </a:r>
            <a:r>
              <a:rPr dirty="0" err="1"/>
              <a:t>спроектирована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основе</a:t>
            </a:r>
            <a:r>
              <a:rPr dirty="0"/>
              <a:t> </a:t>
            </a:r>
            <a:r>
              <a:rPr dirty="0" err="1"/>
              <a:t>строгого</a:t>
            </a:r>
            <a:r>
              <a:rPr dirty="0"/>
              <a:t> </a:t>
            </a:r>
            <a:r>
              <a:rPr dirty="0" err="1"/>
              <a:t>разделения</a:t>
            </a:r>
            <a:r>
              <a:rPr dirty="0"/>
              <a:t> </a:t>
            </a:r>
            <a:r>
              <a:rPr dirty="0" err="1"/>
              <a:t>контуров:graph</a:t>
            </a:r>
            <a:r>
              <a:rPr dirty="0"/>
              <a:t> TB</a:t>
            </a:r>
          </a:p>
          <a:p>
            <a:r>
              <a:rPr dirty="0"/>
              <a:t>    subgraph </a:t>
            </a:r>
            <a:r>
              <a:rPr dirty="0" err="1"/>
              <a:t>CognitiveLayer</a:t>
            </a:r>
            <a:r>
              <a:rPr dirty="0"/>
              <a:t> \["КОГНИТИВНЫЙ СЛОЙ (Generative AI &amp; LLM Agents)"\]</a:t>
            </a:r>
          </a:p>
          <a:p>
            <a:r>
              <a:rPr dirty="0"/>
              <a:t>        A\_Stud\["AI Student Copilot\&lt;</a:t>
            </a:r>
            <a:r>
              <a:rPr dirty="0" err="1"/>
              <a:t>br</a:t>
            </a:r>
            <a:r>
              <a:rPr dirty="0"/>
              <a:t>/\&gt;(</a:t>
            </a:r>
            <a:r>
              <a:rPr dirty="0" err="1"/>
              <a:t>Навигатор</a:t>
            </a:r>
            <a:r>
              <a:rPr dirty="0"/>
              <a:t>, </a:t>
            </a:r>
            <a:r>
              <a:rPr dirty="0" err="1"/>
              <a:t>тьютор</a:t>
            </a:r>
            <a:r>
              <a:rPr dirty="0"/>
              <a:t> 24/7)"\]</a:t>
            </a:r>
          </a:p>
          <a:p>
            <a:r>
              <a:rPr dirty="0"/>
              <a:t>        A\_Prof\["AI Professor Assistant\&lt;</a:t>
            </a:r>
            <a:r>
              <a:rPr dirty="0" err="1"/>
              <a:t>br</a:t>
            </a:r>
            <a:r>
              <a:rPr dirty="0"/>
              <a:t>/\&gt;(</a:t>
            </a:r>
            <a:r>
              <a:rPr dirty="0" err="1"/>
              <a:t>Силлабусы</a:t>
            </a:r>
            <a:r>
              <a:rPr dirty="0"/>
              <a:t>, ФОС, </a:t>
            </a:r>
            <a:r>
              <a:rPr dirty="0" err="1"/>
              <a:t>аналитика</a:t>
            </a:r>
            <a:r>
              <a:rPr dirty="0"/>
              <a:t>)"\]</a:t>
            </a:r>
          </a:p>
          <a:p>
            <a:r>
              <a:rPr dirty="0"/>
              <a:t>        A\_Adv\["AI Academic Advisor\&lt;</a:t>
            </a:r>
            <a:r>
              <a:rPr dirty="0" err="1"/>
              <a:t>br</a:t>
            </a:r>
            <a:r>
              <a:rPr dirty="0"/>
              <a:t>/\&gt;(</a:t>
            </a:r>
            <a:r>
              <a:rPr dirty="0" err="1"/>
              <a:t>Скоринг</a:t>
            </a:r>
            <a:r>
              <a:rPr dirty="0"/>
              <a:t> </a:t>
            </a:r>
            <a:r>
              <a:rPr dirty="0" err="1"/>
              <a:t>рисков</a:t>
            </a:r>
            <a:r>
              <a:rPr dirty="0"/>
              <a:t>, </a:t>
            </a:r>
            <a:r>
              <a:rPr dirty="0" err="1"/>
              <a:t>раннее</a:t>
            </a:r>
            <a:r>
              <a:rPr dirty="0"/>
              <a:t> </a:t>
            </a:r>
            <a:r>
              <a:rPr dirty="0" err="1"/>
              <a:t>предупреждение</a:t>
            </a:r>
            <a:r>
              <a:rPr dirty="0"/>
              <a:t>)"\]</a:t>
            </a:r>
          </a:p>
          <a:p>
            <a:r>
              <a:rPr dirty="0"/>
              <a:t>        A\_Reg\["AI Registrar Agent\&lt;</a:t>
            </a:r>
            <a:r>
              <a:rPr dirty="0" err="1"/>
              <a:t>br</a:t>
            </a:r>
            <a:r>
              <a:rPr dirty="0"/>
              <a:t>/\&gt;(</a:t>
            </a:r>
            <a:r>
              <a:rPr dirty="0" err="1"/>
              <a:t>Расписание</a:t>
            </a:r>
            <a:r>
              <a:rPr dirty="0"/>
              <a:t>, </a:t>
            </a:r>
            <a:r>
              <a:rPr dirty="0" err="1"/>
              <a:t>госуслуги</a:t>
            </a:r>
            <a:r>
              <a:rPr dirty="0"/>
              <a:t>, </a:t>
            </a:r>
            <a:r>
              <a:rPr dirty="0" err="1"/>
              <a:t>аудит</a:t>
            </a:r>
            <a:r>
              <a:rPr dirty="0"/>
              <a:t>)"\]</a:t>
            </a:r>
          </a:p>
          <a:p>
            <a:r>
              <a:rPr dirty="0"/>
              <a:t>    end</a:t>
            </a:r>
          </a:p>
          <a:p>
            <a:r>
              <a:rPr dirty="0"/>
              <a:t>    subgraph </a:t>
            </a:r>
            <a:r>
              <a:rPr dirty="0" err="1"/>
              <a:t>SecurityGateway</a:t>
            </a:r>
            <a:r>
              <a:rPr dirty="0"/>
              <a:t> \["ШЛЮЗ БЕЗОПАСНОСТИ: Model Context Protocol (MCP) &amp; HITL"\]</a:t>
            </a:r>
          </a:p>
          <a:p>
            <a:r>
              <a:rPr dirty="0"/>
              <a:t>        Firewall\["Semantic Prompt Firewall (</a:t>
            </a:r>
            <a:r>
              <a:rPr dirty="0" err="1"/>
              <a:t>Защита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инъекций</a:t>
            </a:r>
            <a:r>
              <a:rPr dirty="0"/>
              <a:t>)"\]</a:t>
            </a:r>
          </a:p>
          <a:p>
            <a:r>
              <a:rPr dirty="0"/>
              <a:t>        </a:t>
            </a:r>
            <a:r>
              <a:rPr dirty="0" err="1"/>
              <a:t>AuthValidator</a:t>
            </a:r>
            <a:r>
              <a:rPr dirty="0"/>
              <a:t>\["RBAC/ABAC </a:t>
            </a:r>
            <a:r>
              <a:rPr dirty="0" err="1"/>
              <a:t>Контроль</a:t>
            </a:r>
            <a:r>
              <a:rPr dirty="0"/>
              <a:t> </a:t>
            </a:r>
            <a:r>
              <a:rPr dirty="0" err="1"/>
              <a:t>доступа</a:t>
            </a:r>
            <a:r>
              <a:rPr dirty="0"/>
              <a:t> к </a:t>
            </a:r>
            <a:r>
              <a:rPr dirty="0" err="1"/>
              <a:t>данным</a:t>
            </a:r>
            <a:r>
              <a:rPr dirty="0"/>
              <a:t>"\]</a:t>
            </a:r>
          </a:p>
          <a:p>
            <a:r>
              <a:rPr dirty="0"/>
              <a:t>        HITL\_Gate\["Human-in-the-Loop Gateway (ЭЦП / </a:t>
            </a:r>
            <a:r>
              <a:rPr dirty="0" err="1"/>
              <a:t>Подтверждение</a:t>
            </a:r>
            <a:r>
              <a:rPr dirty="0"/>
              <a:t> </a:t>
            </a:r>
            <a:r>
              <a:rPr dirty="0" err="1"/>
              <a:t>человеком</a:t>
            </a:r>
            <a:r>
              <a:rPr dirty="0"/>
              <a:t>)"\]</a:t>
            </a:r>
          </a:p>
          <a:p>
            <a:r>
              <a:rPr dirty="0"/>
              <a:t>        WORM\_Log\["WORM Audit Stream (</a:t>
            </a:r>
            <a:r>
              <a:rPr dirty="0" err="1"/>
              <a:t>Неизменяемый</a:t>
            </a:r>
            <a:r>
              <a:rPr dirty="0"/>
              <a:t> </a:t>
            </a:r>
            <a:r>
              <a:rPr dirty="0" err="1"/>
              <a:t>след</a:t>
            </a:r>
            <a:r>
              <a:rPr dirty="0"/>
              <a:t> </a:t>
            </a:r>
            <a:r>
              <a:rPr dirty="0" err="1"/>
              <a:t>действий</a:t>
            </a:r>
            <a:r>
              <a:rPr dirty="0"/>
              <a:t> LLM)"\]</a:t>
            </a:r>
          </a:p>
          <a:p>
            <a:r>
              <a:rPr dirty="0"/>
              <a:t>    end</a:t>
            </a:r>
          </a:p>
          <a:p>
            <a:r>
              <a:rPr dirty="0"/>
              <a:t>    subgraph </a:t>
            </a:r>
            <a:r>
              <a:rPr dirty="0" err="1"/>
              <a:t>DeterministicCore</a:t>
            </a:r>
            <a:r>
              <a:rPr dirty="0"/>
              <a:t> \["ДЕТЕРМИНИРОВАННОЕ ТРАНЗАКЦИОННОЕ ЯДРО (ACID PostgreSQL Core)"\]</a:t>
            </a:r>
          </a:p>
          <a:p>
            <a:r>
              <a:rPr dirty="0"/>
              <a:t>        </a:t>
            </a:r>
            <a:r>
              <a:rPr dirty="0" err="1"/>
              <a:t>AcadCore</a:t>
            </a:r>
            <a:r>
              <a:rPr dirty="0"/>
              <a:t>\["Academic Core (ГОСО, РУП, КЭД, </a:t>
            </a:r>
            <a:r>
              <a:rPr dirty="0" err="1"/>
              <a:t>кредиты</a:t>
            </a:r>
            <a:r>
              <a:rPr dirty="0"/>
              <a:t> ECTS)"\]</a:t>
            </a:r>
          </a:p>
          <a:p>
            <a:r>
              <a:rPr dirty="0"/>
              <a:t>        </a:t>
            </a:r>
            <a:r>
              <a:rPr dirty="0" err="1"/>
              <a:t>GradeCore</a:t>
            </a:r>
            <a:r>
              <a:rPr dirty="0"/>
              <a:t>\["Evaluation Core (</a:t>
            </a:r>
            <a:r>
              <a:rPr dirty="0" err="1"/>
              <a:t>Формулы</a:t>
            </a:r>
            <a:r>
              <a:rPr dirty="0"/>
              <a:t> БРС </a:t>
            </a:r>
            <a:r>
              <a:rPr dirty="0" err="1"/>
              <a:t>Приказа</a:t>
            </a:r>
            <a:r>
              <a:rPr dirty="0"/>
              <a:t> № 152, </a:t>
            </a:r>
            <a:r>
              <a:rPr dirty="0" err="1"/>
              <a:t>расчет</a:t>
            </a:r>
            <a:r>
              <a:rPr dirty="0"/>
              <a:t> GPA)"\]</a:t>
            </a:r>
          </a:p>
          <a:p>
            <a:r>
              <a:rPr dirty="0"/>
              <a:t>        </a:t>
            </a:r>
            <a:r>
              <a:rPr dirty="0" err="1"/>
              <a:t>ContingentCore</a:t>
            </a:r>
            <a:r>
              <a:rPr dirty="0"/>
              <a:t>\["Contingent &amp; Orders (</a:t>
            </a:r>
            <a:r>
              <a:rPr dirty="0" err="1"/>
              <a:t>Приказы</a:t>
            </a:r>
            <a:r>
              <a:rPr dirty="0"/>
              <a:t>, </a:t>
            </a:r>
            <a:r>
              <a:rPr dirty="0" err="1"/>
              <a:t>личные</a:t>
            </a:r>
            <a:r>
              <a:rPr dirty="0"/>
              <a:t> </a:t>
            </a:r>
            <a:r>
              <a:rPr dirty="0" err="1"/>
              <a:t>дела</a:t>
            </a:r>
            <a:r>
              <a:rPr dirty="0"/>
              <a:t>, WORM-</a:t>
            </a:r>
            <a:r>
              <a:rPr dirty="0" err="1"/>
              <a:t>архив</a:t>
            </a:r>
            <a:r>
              <a:rPr dirty="0"/>
              <a:t>)"\]</a:t>
            </a:r>
          </a:p>
          <a:p>
            <a:r>
              <a:rPr dirty="0"/>
              <a:t>        </a:t>
            </a:r>
            <a:r>
              <a:rPr dirty="0" err="1"/>
              <a:t>ScheduleCore</a:t>
            </a:r>
            <a:r>
              <a:rPr dirty="0"/>
              <a:t>\["Scheduling Core (CSP Solver </a:t>
            </a:r>
            <a:r>
              <a:rPr dirty="0" err="1"/>
              <a:t>бесконфликтности</a:t>
            </a:r>
            <a:r>
              <a:rPr dirty="0"/>
              <a:t>)"\]</a:t>
            </a:r>
          </a:p>
          <a:p>
            <a:r>
              <a:rPr dirty="0"/>
              <a:t>    end</a:t>
            </a:r>
          </a:p>
          <a:p>
            <a:r>
              <a:rPr dirty="0"/>
              <a:t>    subgraph </a:t>
            </a:r>
            <a:r>
              <a:rPr dirty="0" err="1"/>
              <a:t>ExternalIntegrations</a:t>
            </a:r>
            <a:r>
              <a:rPr dirty="0"/>
              <a:t> \["ВНЕШНИЙ ГОСУДАРСТВЕННЫЙ КОНТУР"\]</a:t>
            </a:r>
          </a:p>
          <a:p>
            <a:r>
              <a:rPr dirty="0"/>
              <a:t>        EPVO\["</a:t>
            </a:r>
            <a:r>
              <a:rPr dirty="0" err="1"/>
              <a:t>Шлюз</a:t>
            </a:r>
            <a:r>
              <a:rPr dirty="0"/>
              <a:t> ЕПВО v3.0 (МНВО РК)"\]</a:t>
            </a:r>
          </a:p>
          <a:p>
            <a:r>
              <a:rPr dirty="0"/>
              <a:t>        QR\_Vault\["QR-</a:t>
            </a:r>
            <a:r>
              <a:rPr dirty="0" err="1"/>
              <a:t>Дипломы</a:t>
            </a:r>
            <a:r>
              <a:rPr dirty="0"/>
              <a:t> (75 </a:t>
            </a:r>
            <a:r>
              <a:rPr dirty="0" err="1"/>
              <a:t>лет</a:t>
            </a:r>
            <a:r>
              <a:rPr dirty="0"/>
              <a:t> </a:t>
            </a:r>
            <a:r>
              <a:rPr dirty="0" err="1"/>
              <a:t>хранения</a:t>
            </a:r>
            <a:r>
              <a:rPr dirty="0"/>
              <a:t>)"\]</a:t>
            </a:r>
          </a:p>
          <a:p>
            <a:r>
              <a:rPr dirty="0"/>
              <a:t>        LMS\_Bridge\["LMS Moodle (LTI 1.3)"\]</a:t>
            </a:r>
          </a:p>
          <a:p>
            <a:r>
              <a:rPr dirty="0"/>
              <a:t>    end</a:t>
            </a:r>
          </a:p>
          <a:p>
            <a:r>
              <a:rPr dirty="0"/>
              <a:t>    </a:t>
            </a:r>
            <a:r>
              <a:rPr dirty="0" err="1"/>
              <a:t>CognitiveLayer</a:t>
            </a:r>
            <a:r>
              <a:rPr dirty="0"/>
              <a:t> --\&gt;\|MCP Protocol / JSON-RPC\| </a:t>
            </a:r>
            <a:r>
              <a:rPr dirty="0" err="1"/>
              <a:t>SecurityGateway</a:t>
            </a:r>
            <a:endParaRPr dirty="0"/>
          </a:p>
          <a:p>
            <a:r>
              <a:rPr dirty="0"/>
              <a:t>    </a:t>
            </a:r>
            <a:r>
              <a:rPr dirty="0" err="1"/>
              <a:t>SecurityGateway</a:t>
            </a:r>
            <a:r>
              <a:rPr dirty="0"/>
              <a:t> --\&gt;\|</a:t>
            </a:r>
            <a:r>
              <a:rPr dirty="0" err="1"/>
              <a:t>Строгие</a:t>
            </a:r>
            <a:r>
              <a:rPr dirty="0"/>
              <a:t> </a:t>
            </a:r>
            <a:r>
              <a:rPr dirty="0" err="1"/>
              <a:t>mTLS</a:t>
            </a:r>
            <a:r>
              <a:rPr dirty="0"/>
              <a:t> API-</a:t>
            </a:r>
            <a:r>
              <a:rPr dirty="0" err="1"/>
              <a:t>контракты</a:t>
            </a:r>
            <a:r>
              <a:rPr dirty="0"/>
              <a:t>\| </a:t>
            </a:r>
            <a:r>
              <a:rPr dirty="0" err="1"/>
              <a:t>DeterministicCore</a:t>
            </a:r>
            <a:endParaRPr dirty="0"/>
          </a:p>
          <a:p>
            <a:r>
              <a:rPr dirty="0"/>
              <a:t>    </a:t>
            </a:r>
            <a:r>
              <a:rPr dirty="0" err="1"/>
              <a:t>DeterministicCore</a:t>
            </a:r>
            <a:r>
              <a:rPr dirty="0"/>
              <a:t> --\&gt; </a:t>
            </a:r>
            <a:r>
              <a:rPr dirty="0" err="1"/>
              <a:t>ExternalIntegrations</a:t>
            </a:r>
            <a:endParaRPr dirty="0"/>
          </a:p>
          <a:p>
            <a:endParaRPr dirty="0"/>
          </a:p>
          <a:p>
            <a:r>
              <a:rPr dirty="0"/>
              <a:t>#### </a:t>
            </a:r>
            <a:r>
              <a:rPr dirty="0" err="1"/>
              <a:t>Концептуальные</a:t>
            </a:r>
            <a:r>
              <a:rPr dirty="0"/>
              <a:t> </a:t>
            </a:r>
            <a:r>
              <a:rPr dirty="0" err="1"/>
              <a:t>архитектурные</a:t>
            </a:r>
            <a:r>
              <a:rPr dirty="0"/>
              <a:t> </a:t>
            </a:r>
            <a:r>
              <a:rPr dirty="0" err="1"/>
              <a:t>принципы</a:t>
            </a:r>
            <a:endParaRPr dirty="0"/>
          </a:p>
          <a:p>
            <a:r>
              <a:rPr dirty="0"/>
              <a:t>- **</a:t>
            </a:r>
            <a:r>
              <a:rPr dirty="0" err="1"/>
              <a:t>Строгий</a:t>
            </a:r>
            <a:r>
              <a:rPr dirty="0"/>
              <a:t> </a:t>
            </a:r>
            <a:r>
              <a:rPr dirty="0" err="1"/>
              <a:t>архитектурный</a:t>
            </a:r>
            <a:r>
              <a:rPr dirty="0"/>
              <a:t> </a:t>
            </a:r>
            <a:r>
              <a:rPr dirty="0" err="1"/>
              <a:t>дуализм</a:t>
            </a:r>
            <a:r>
              <a:rPr dirty="0"/>
              <a:t>:** </a:t>
            </a:r>
            <a:r>
              <a:rPr dirty="0" err="1"/>
              <a:t>Генеративный</a:t>
            </a:r>
            <a:r>
              <a:rPr dirty="0"/>
              <a:t> ИИ </a:t>
            </a:r>
            <a:r>
              <a:rPr dirty="0" err="1"/>
              <a:t>функционирует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в </a:t>
            </a:r>
            <a:r>
              <a:rPr dirty="0" err="1"/>
              <a:t>когнитивном</a:t>
            </a:r>
            <a:r>
              <a:rPr dirty="0"/>
              <a:t> </a:t>
            </a:r>
            <a:r>
              <a:rPr dirty="0" err="1"/>
              <a:t>слое</a:t>
            </a:r>
            <a:r>
              <a:rPr dirty="0"/>
              <a:t>; </a:t>
            </a:r>
            <a:r>
              <a:rPr dirty="0" err="1"/>
              <a:t>прямой</a:t>
            </a:r>
            <a:r>
              <a:rPr dirty="0"/>
              <a:t> </a:t>
            </a:r>
            <a:r>
              <a:rPr dirty="0" err="1"/>
              <a:t>доступ</a:t>
            </a:r>
            <a:r>
              <a:rPr dirty="0"/>
              <a:t> LLM к </a:t>
            </a:r>
            <a:r>
              <a:rPr dirty="0" err="1"/>
              <a:t>базам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 </a:t>
            </a:r>
            <a:r>
              <a:rPr dirty="0" err="1"/>
              <a:t>ядра</a:t>
            </a:r>
            <a:r>
              <a:rPr dirty="0"/>
              <a:t> </a:t>
            </a:r>
            <a:r>
              <a:rPr dirty="0" err="1"/>
              <a:t>исключен</a:t>
            </a:r>
            <a:r>
              <a:rPr dirty="0"/>
              <a:t>.</a:t>
            </a:r>
          </a:p>
          <a:p>
            <a:r>
              <a:rPr dirty="0"/>
              <a:t>- **ACID и </a:t>
            </a:r>
            <a:r>
              <a:rPr dirty="0" err="1"/>
              <a:t>нормативная</a:t>
            </a:r>
            <a:r>
              <a:rPr dirty="0"/>
              <a:t> </a:t>
            </a:r>
            <a:r>
              <a:rPr dirty="0" err="1"/>
              <a:t>строгость</a:t>
            </a:r>
            <a:r>
              <a:rPr dirty="0"/>
              <a:t>:** </a:t>
            </a:r>
            <a:r>
              <a:rPr dirty="0" err="1"/>
              <a:t>Расчет</a:t>
            </a:r>
            <a:r>
              <a:rPr dirty="0"/>
              <a:t> GPA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Приказу</a:t>
            </a:r>
            <a:r>
              <a:rPr dirty="0"/>
              <a:t> № 152, </a:t>
            </a:r>
            <a:r>
              <a:rPr dirty="0" err="1"/>
              <a:t>финансовые</a:t>
            </a:r>
            <a:r>
              <a:rPr dirty="0"/>
              <a:t> </a:t>
            </a:r>
            <a:r>
              <a:rPr dirty="0" err="1"/>
              <a:t>транзакции</a:t>
            </a:r>
            <a:r>
              <a:rPr dirty="0"/>
              <a:t> и </a:t>
            </a:r>
            <a:r>
              <a:rPr dirty="0" err="1"/>
              <a:t>дипломы</a:t>
            </a:r>
            <a:r>
              <a:rPr dirty="0"/>
              <a:t> </a:t>
            </a:r>
            <a:r>
              <a:rPr dirty="0" err="1"/>
              <a:t>рассчитываются</a:t>
            </a:r>
            <a:r>
              <a:rPr dirty="0"/>
              <a:t> </a:t>
            </a:r>
            <a:r>
              <a:rPr dirty="0" err="1"/>
              <a:t>исключительно</a:t>
            </a:r>
            <a:r>
              <a:rPr dirty="0"/>
              <a:t> </a:t>
            </a:r>
            <a:r>
              <a:rPr dirty="0" err="1"/>
              <a:t>детерминированным</a:t>
            </a:r>
            <a:r>
              <a:rPr dirty="0"/>
              <a:t> </a:t>
            </a:r>
            <a:r>
              <a:rPr dirty="0" err="1"/>
              <a:t>алгоритмическим</a:t>
            </a:r>
            <a:r>
              <a:rPr dirty="0"/>
              <a:t> </a:t>
            </a:r>
            <a:r>
              <a:rPr dirty="0" err="1"/>
              <a:t>ядром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dirty="0" err="1"/>
              <a:t>Безопасность</a:t>
            </a:r>
            <a:r>
              <a:rPr dirty="0"/>
              <a:t> и WORM:** </a:t>
            </a:r>
            <a:r>
              <a:rPr dirty="0" err="1"/>
              <a:t>Неизменяемый</a:t>
            </a:r>
            <a:r>
              <a:rPr dirty="0"/>
              <a:t> </a:t>
            </a:r>
            <a:r>
              <a:rPr dirty="0" err="1"/>
              <a:t>след</a:t>
            </a:r>
            <a:r>
              <a:rPr dirty="0"/>
              <a:t> </a:t>
            </a:r>
            <a:r>
              <a:rPr dirty="0" err="1"/>
              <a:t>операций</a:t>
            </a:r>
            <a:r>
              <a:rPr dirty="0"/>
              <a:t> (SHA-256). </a:t>
            </a:r>
            <a:r>
              <a:rPr dirty="0" err="1"/>
              <a:t>Юридически</a:t>
            </a:r>
            <a:r>
              <a:rPr dirty="0"/>
              <a:t> </a:t>
            </a:r>
            <a:r>
              <a:rPr dirty="0" err="1"/>
              <a:t>значимые</a:t>
            </a:r>
            <a:r>
              <a:rPr dirty="0"/>
              <a:t> </a:t>
            </a:r>
            <a:r>
              <a:rPr dirty="0" err="1"/>
              <a:t>действия</a:t>
            </a:r>
            <a:r>
              <a:rPr dirty="0"/>
              <a:t> </a:t>
            </a:r>
            <a:r>
              <a:rPr dirty="0" err="1"/>
              <a:t>требуют</a:t>
            </a:r>
            <a:r>
              <a:rPr dirty="0"/>
              <a:t> </a:t>
            </a:r>
            <a:r>
              <a:rPr dirty="0" err="1"/>
              <a:t>подтверждения</a:t>
            </a:r>
            <a:r>
              <a:rPr dirty="0"/>
              <a:t> </a:t>
            </a:r>
            <a:r>
              <a:rPr dirty="0" err="1"/>
              <a:t>человеком</a:t>
            </a:r>
            <a:r>
              <a:rPr dirty="0"/>
              <a:t> (Human-in-the-Loop / ЭЦП).</a:t>
            </a:r>
          </a:p>
          <a:p>
            <a:r>
              <a:rPr dirty="0"/>
              <a:t>- **</a:t>
            </a:r>
            <a:r>
              <a:rPr dirty="0" err="1"/>
              <a:t>Суверенитет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 и </a:t>
            </a:r>
            <a:r>
              <a:rPr dirty="0" err="1"/>
              <a:t>мультимодельность</a:t>
            </a:r>
            <a:r>
              <a:rPr dirty="0"/>
              <a:t> (_Preserve Model Choice_):** </a:t>
            </a:r>
            <a:r>
              <a:rPr dirty="0" err="1"/>
              <a:t>Реализация</a:t>
            </a:r>
            <a:r>
              <a:rPr dirty="0"/>
              <a:t> </a:t>
            </a:r>
            <a:r>
              <a:rPr dirty="0" err="1"/>
              <a:t>принципа</a:t>
            </a:r>
            <a:r>
              <a:rPr dirty="0"/>
              <a:t> MIT: </a:t>
            </a:r>
            <a:r>
              <a:rPr dirty="0" err="1"/>
              <a:t>архитектура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зависит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одного</a:t>
            </a:r>
            <a:r>
              <a:rPr dirty="0"/>
              <a:t> </a:t>
            </a:r>
            <a:r>
              <a:rPr dirty="0" err="1"/>
              <a:t>монопольного</a:t>
            </a:r>
            <a:r>
              <a:rPr dirty="0"/>
              <a:t> </a:t>
            </a:r>
            <a:r>
              <a:rPr dirty="0" err="1"/>
              <a:t>вендора</a:t>
            </a:r>
            <a:r>
              <a:rPr dirty="0"/>
              <a:t> (</a:t>
            </a:r>
            <a:r>
              <a:rPr dirty="0" err="1"/>
              <a:t>защита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Vendor Lock-in). </a:t>
            </a:r>
            <a:r>
              <a:rPr dirty="0" err="1"/>
              <a:t>Оркестратор</a:t>
            </a:r>
            <a:r>
              <a:rPr dirty="0"/>
              <a:t> </a:t>
            </a:r>
            <a:r>
              <a:rPr dirty="0" err="1"/>
              <a:t>поддерживает</a:t>
            </a:r>
            <a:r>
              <a:rPr dirty="0"/>
              <a:t> </a:t>
            </a:r>
            <a:r>
              <a:rPr dirty="0" err="1"/>
              <a:t>подключение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открытых</a:t>
            </a:r>
            <a:r>
              <a:rPr dirty="0"/>
              <a:t> </a:t>
            </a:r>
            <a:r>
              <a:rPr dirty="0" err="1"/>
              <a:t>локальных</a:t>
            </a:r>
            <a:r>
              <a:rPr dirty="0"/>
              <a:t> </a:t>
            </a:r>
            <a:r>
              <a:rPr dirty="0" err="1"/>
              <a:t>моделей</a:t>
            </a:r>
            <a:r>
              <a:rPr dirty="0"/>
              <a:t> (Qwen, Llama), </a:t>
            </a:r>
            <a:r>
              <a:rPr dirty="0" err="1"/>
              <a:t>так</a:t>
            </a:r>
            <a:r>
              <a:rPr dirty="0"/>
              <a:t> и </a:t>
            </a:r>
            <a:r>
              <a:rPr dirty="0" err="1"/>
              <a:t>облачных</a:t>
            </a:r>
            <a:r>
              <a:rPr dirty="0"/>
              <a:t> </a:t>
            </a:r>
            <a:r>
              <a:rPr dirty="0" err="1"/>
              <a:t>сервисов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изоляции</a:t>
            </a:r>
            <a:r>
              <a:rPr dirty="0"/>
              <a:t> </a:t>
            </a:r>
            <a:r>
              <a:rPr dirty="0" err="1"/>
              <a:t>конфиденциальных</a:t>
            </a:r>
            <a:r>
              <a:rPr dirty="0"/>
              <a:t> </a:t>
            </a:r>
            <a:r>
              <a:rPr dirty="0" err="1"/>
              <a:t>академических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.  </a:t>
            </a:r>
          </a:p>
          <a:p>
            <a:r>
              <a:rPr dirty="0"/>
              <a:t>**</a:t>
            </a:r>
            <a:r>
              <a:rPr dirty="0" err="1"/>
              <a:t>Заметки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докладчика</a:t>
            </a:r>
            <a:r>
              <a:rPr dirty="0"/>
              <a:t> (Speaker Notes):**«</a:t>
            </a:r>
            <a:r>
              <a:rPr dirty="0" err="1"/>
              <a:t>КазНПУ</a:t>
            </a:r>
            <a:r>
              <a:rPr dirty="0"/>
              <a:t> </a:t>
            </a:r>
            <a:r>
              <a:rPr dirty="0" err="1"/>
              <a:t>разработал</a:t>
            </a:r>
            <a:r>
              <a:rPr dirty="0"/>
              <a:t> </a:t>
            </a:r>
            <a:r>
              <a:rPr dirty="0" err="1"/>
              <a:t>архитектурную</a:t>
            </a:r>
            <a:r>
              <a:rPr dirty="0"/>
              <a:t> </a:t>
            </a:r>
            <a:r>
              <a:rPr dirty="0" err="1"/>
              <a:t>концепцию</a:t>
            </a:r>
            <a:r>
              <a:rPr dirty="0"/>
              <a:t> </a:t>
            </a:r>
            <a:r>
              <a:rPr dirty="0" err="1"/>
              <a:t>информационной</a:t>
            </a:r>
            <a:r>
              <a:rPr dirty="0"/>
              <a:t> </a:t>
            </a:r>
            <a:r>
              <a:rPr dirty="0" err="1"/>
              <a:t>системы</a:t>
            </a:r>
            <a:r>
              <a:rPr dirty="0"/>
              <a:t> AI-Native University, </a:t>
            </a:r>
            <a:r>
              <a:rPr dirty="0" err="1"/>
              <a:t>исключающую</a:t>
            </a:r>
            <a:r>
              <a:rPr dirty="0"/>
              <a:t> </a:t>
            </a:r>
            <a:r>
              <a:rPr dirty="0" err="1"/>
              <a:t>риски</a:t>
            </a:r>
            <a:r>
              <a:rPr dirty="0"/>
              <a:t> </a:t>
            </a:r>
            <a:r>
              <a:rPr dirty="0" err="1"/>
              <a:t>хаотичного</a:t>
            </a:r>
            <a:r>
              <a:rPr dirty="0"/>
              <a:t> </a:t>
            </a:r>
            <a:r>
              <a:rPr dirty="0" err="1"/>
              <a:t>внедрения</a:t>
            </a:r>
            <a:r>
              <a:rPr dirty="0"/>
              <a:t> </a:t>
            </a:r>
            <a:r>
              <a:rPr dirty="0" err="1"/>
              <a:t>чат-ботов</a:t>
            </a:r>
            <a:r>
              <a:rPr dirty="0"/>
              <a:t>.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концептуально</a:t>
            </a:r>
            <a:r>
              <a:rPr dirty="0"/>
              <a:t> </a:t>
            </a:r>
            <a:r>
              <a:rPr dirty="0" err="1"/>
              <a:t>разделили</a:t>
            </a:r>
            <a:r>
              <a:rPr dirty="0"/>
              <a:t> </a:t>
            </a:r>
            <a:r>
              <a:rPr dirty="0" err="1"/>
              <a:t>вероятностный</a:t>
            </a:r>
            <a:r>
              <a:rPr dirty="0"/>
              <a:t> </a:t>
            </a:r>
            <a:r>
              <a:rPr dirty="0" err="1"/>
              <a:t>когнитивный</a:t>
            </a:r>
            <a:r>
              <a:rPr dirty="0"/>
              <a:t> </a:t>
            </a:r>
            <a:r>
              <a:rPr dirty="0" err="1"/>
              <a:t>слой</a:t>
            </a:r>
            <a:r>
              <a:rPr dirty="0"/>
              <a:t> и </a:t>
            </a:r>
            <a:r>
              <a:rPr dirty="0" err="1"/>
              <a:t>детерминированное</a:t>
            </a:r>
            <a:r>
              <a:rPr dirty="0"/>
              <a:t> </a:t>
            </a:r>
            <a:r>
              <a:rPr dirty="0" err="1"/>
              <a:t>ядро</a:t>
            </a:r>
            <a:r>
              <a:rPr dirty="0"/>
              <a:t> ACID. </a:t>
            </a:r>
            <a:r>
              <a:rPr dirty="0" err="1"/>
              <a:t>Вслед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рекомендациями</a:t>
            </a:r>
            <a:r>
              <a:rPr dirty="0"/>
              <a:t> MIT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заложили</a:t>
            </a:r>
            <a:r>
              <a:rPr dirty="0"/>
              <a:t> </a:t>
            </a:r>
            <a:r>
              <a:rPr dirty="0" err="1"/>
              <a:t>принцип</a:t>
            </a:r>
            <a:r>
              <a:rPr dirty="0"/>
              <a:t> </a:t>
            </a:r>
            <a:r>
              <a:rPr dirty="0" err="1"/>
              <a:t>сохранения</a:t>
            </a:r>
            <a:r>
              <a:rPr dirty="0"/>
              <a:t> </a:t>
            </a:r>
            <a:r>
              <a:rPr dirty="0" err="1"/>
              <a:t>выбора</a:t>
            </a:r>
            <a:r>
              <a:rPr dirty="0"/>
              <a:t> </a:t>
            </a:r>
            <a:r>
              <a:rPr dirty="0" err="1"/>
              <a:t>моделей</a:t>
            </a:r>
            <a:r>
              <a:rPr dirty="0"/>
              <a:t> и </a:t>
            </a:r>
            <a:r>
              <a:rPr dirty="0" err="1"/>
              <a:t>суверенитета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: </a:t>
            </a:r>
            <a:r>
              <a:rPr dirty="0" err="1"/>
              <a:t>университет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зависит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одного</a:t>
            </a:r>
            <a:r>
              <a:rPr dirty="0"/>
              <a:t> </a:t>
            </a:r>
            <a:r>
              <a:rPr dirty="0" err="1"/>
              <a:t>зарубежного</a:t>
            </a:r>
            <a:r>
              <a:rPr dirty="0"/>
              <a:t> </a:t>
            </a:r>
            <a:r>
              <a:rPr dirty="0" err="1"/>
              <a:t>вендора</a:t>
            </a:r>
            <a:r>
              <a:rPr dirty="0"/>
              <a:t> и </a:t>
            </a:r>
            <a:r>
              <a:rPr dirty="0" err="1"/>
              <a:t>гарантирует</a:t>
            </a:r>
            <a:r>
              <a:rPr dirty="0"/>
              <a:t> </a:t>
            </a:r>
            <a:r>
              <a:rPr dirty="0" err="1"/>
              <a:t>конфиденциальность</a:t>
            </a:r>
            <a:r>
              <a:rPr dirty="0"/>
              <a:t> </a:t>
            </a:r>
            <a:r>
              <a:rPr dirty="0" err="1"/>
              <a:t>студенческих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».</a:t>
            </a:r>
          </a:p>
          <a:p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Источник: </a:t>
            </a:r>
            <a:r>
              <a:rPr dirty="0" err="1"/>
              <a:t>предоставленные</a:t>
            </a:r>
            <a:r>
              <a:rPr dirty="0"/>
              <a:t> presentation_ai_human_capital_abai_experience.md и .html, </a:t>
            </a:r>
            <a:r>
              <a:rPr dirty="0" err="1"/>
              <a:t>раздел</a:t>
            </a:r>
            <a:r>
              <a:rPr dirty="0"/>
              <a:t> 12.</a:t>
            </a:r>
          </a:p>
          <a:p>
            <a:r>
              <a:rPr dirty="0" err="1"/>
              <a:t>Материал</a:t>
            </a:r>
            <a:r>
              <a:rPr dirty="0"/>
              <a:t> </a:t>
            </a:r>
            <a:r>
              <a:rPr dirty="0" err="1"/>
              <a:t>представляет</a:t>
            </a:r>
            <a:r>
              <a:rPr dirty="0"/>
              <a:t> </a:t>
            </a:r>
            <a:r>
              <a:rPr dirty="0" err="1"/>
              <a:t>концепцию</a:t>
            </a:r>
            <a:r>
              <a:rPr dirty="0"/>
              <a:t>. </a:t>
            </a:r>
            <a:r>
              <a:rPr dirty="0" err="1"/>
              <a:t>Целевые</a:t>
            </a:r>
            <a:r>
              <a:rPr dirty="0"/>
              <a:t> </a:t>
            </a:r>
            <a:r>
              <a:rPr dirty="0" err="1"/>
              <a:t>показатели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являются</a:t>
            </a:r>
            <a:r>
              <a:rPr dirty="0"/>
              <a:t> </a:t>
            </a:r>
            <a:r>
              <a:rPr dirty="0" err="1"/>
              <a:t>достигнутыми</a:t>
            </a:r>
            <a:r>
              <a:rPr dirty="0"/>
              <a:t> </a:t>
            </a:r>
            <a:r>
              <a:rPr dirty="0" err="1"/>
              <a:t>результатами</a:t>
            </a:r>
            <a:r>
              <a:rPr dirty="0"/>
              <a:t>. </a:t>
            </a:r>
            <a:r>
              <a:rPr dirty="0" err="1"/>
              <a:t>Внешние</a:t>
            </a:r>
            <a:r>
              <a:rPr dirty="0"/>
              <a:t> </a:t>
            </a:r>
            <a:r>
              <a:rPr dirty="0" err="1"/>
              <a:t>источники</a:t>
            </a:r>
            <a:r>
              <a:rPr dirty="0"/>
              <a:t> </a:t>
            </a:r>
            <a:r>
              <a:rPr dirty="0" err="1"/>
              <a:t>приведены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авторскому</a:t>
            </a:r>
            <a:r>
              <a:rPr dirty="0"/>
              <a:t> </a:t>
            </a:r>
            <a:r>
              <a:rPr dirty="0" err="1"/>
              <a:t>материалу</a:t>
            </a:r>
            <a:r>
              <a:rPr dirty="0"/>
              <a:t>,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независимой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 КОНЦЕПТУАЛЬНАЯ РОЛЕВАЯ ЭКОСИСТЕМА ИИ-АГЕНТОВ</a:t>
            </a:r>
          </a:p>
          <a:p>
            <a:r>
              <a:rPr dirty="0"/>
              <a:t>  </a:t>
            </a:r>
          </a:p>
          <a:p>
            <a:r>
              <a:rPr dirty="0"/>
              <a:t>В </a:t>
            </a:r>
            <a:r>
              <a:rPr dirty="0" err="1"/>
              <a:t>соответствии</a:t>
            </a:r>
            <a:r>
              <a:rPr dirty="0"/>
              <a:t> с </a:t>
            </a:r>
            <a:r>
              <a:rPr dirty="0" err="1"/>
              <a:t>архитектурной</a:t>
            </a:r>
            <a:r>
              <a:rPr dirty="0"/>
              <a:t> </a:t>
            </a:r>
            <a:r>
              <a:rPr dirty="0" err="1"/>
              <a:t>спецификацией</a:t>
            </a:r>
            <a:r>
              <a:rPr dirty="0"/>
              <a:t> 02\_COGNITIVE\_LAYER\_AND\_INTEGRATION\_PLATFORM.md </a:t>
            </a:r>
            <a:r>
              <a:rPr dirty="0" err="1"/>
              <a:t>спроектирована</a:t>
            </a:r>
            <a:r>
              <a:rPr dirty="0"/>
              <a:t> **</a:t>
            </a:r>
            <a:r>
              <a:rPr dirty="0" err="1"/>
              <a:t>ролевая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 4 </a:t>
            </a:r>
            <a:r>
              <a:rPr dirty="0" err="1"/>
              <a:t>специализированных</a:t>
            </a:r>
            <a:r>
              <a:rPr dirty="0"/>
              <a:t> </a:t>
            </a:r>
            <a:r>
              <a:rPr dirty="0" err="1"/>
              <a:t>агентов</a:t>
            </a:r>
            <a:r>
              <a:rPr dirty="0"/>
              <a:t>**:</a:t>
            </a:r>
          </a:p>
          <a:p>
            <a:r>
              <a:rPr dirty="0"/>
              <a:t>- **🎓 AI Student Copilot (</a:t>
            </a:r>
            <a:r>
              <a:rPr dirty="0" err="1"/>
              <a:t>Тьютор</a:t>
            </a:r>
            <a:r>
              <a:rPr dirty="0"/>
              <a:t> </a:t>
            </a:r>
            <a:r>
              <a:rPr dirty="0" err="1"/>
              <a:t>студента</a:t>
            </a:r>
            <a:r>
              <a:rPr dirty="0"/>
              <a:t>):**</a:t>
            </a:r>
          </a:p>
          <a:p>
            <a:r>
              <a:rPr dirty="0"/>
              <a:t>- </a:t>
            </a:r>
            <a:r>
              <a:rPr dirty="0" err="1"/>
              <a:t>Навигация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траекториям</a:t>
            </a:r>
            <a:r>
              <a:rPr dirty="0"/>
              <a:t> Major/Minor с </a:t>
            </a:r>
            <a:r>
              <a:rPr dirty="0" err="1"/>
              <a:t>валидацией</a:t>
            </a:r>
            <a:r>
              <a:rPr dirty="0"/>
              <a:t> </a:t>
            </a:r>
            <a:r>
              <a:rPr dirty="0" err="1"/>
              <a:t>графа</a:t>
            </a:r>
            <a:r>
              <a:rPr dirty="0"/>
              <a:t> </a:t>
            </a:r>
            <a:r>
              <a:rPr dirty="0" err="1"/>
              <a:t>пререквизитов</a:t>
            </a:r>
            <a:r>
              <a:rPr dirty="0"/>
              <a:t>;</a:t>
            </a:r>
          </a:p>
          <a:p>
            <a:r>
              <a:rPr dirty="0"/>
              <a:t>- </a:t>
            </a:r>
            <a:r>
              <a:rPr dirty="0" err="1"/>
              <a:t>Проактивный</a:t>
            </a:r>
            <a:r>
              <a:rPr dirty="0"/>
              <a:t> </a:t>
            </a:r>
            <a:r>
              <a:rPr dirty="0" err="1"/>
              <a:t>мониторинг</a:t>
            </a:r>
            <a:r>
              <a:rPr dirty="0"/>
              <a:t> </a:t>
            </a:r>
            <a:r>
              <a:rPr dirty="0" err="1"/>
              <a:t>академического</a:t>
            </a:r>
            <a:r>
              <a:rPr dirty="0"/>
              <a:t> </a:t>
            </a:r>
            <a:r>
              <a:rPr dirty="0" err="1"/>
              <a:t>прогресса</a:t>
            </a:r>
            <a:r>
              <a:rPr dirty="0"/>
              <a:t> и </a:t>
            </a:r>
            <a:r>
              <a:rPr dirty="0" err="1"/>
              <a:t>дедлайнов</a:t>
            </a:r>
            <a:r>
              <a:rPr dirty="0"/>
              <a:t>;</a:t>
            </a:r>
          </a:p>
          <a:p>
            <a:r>
              <a:rPr dirty="0"/>
              <a:t>- </a:t>
            </a:r>
            <a:r>
              <a:rPr dirty="0" err="1"/>
              <a:t>Консультации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регламентам</a:t>
            </a:r>
            <a:r>
              <a:rPr dirty="0"/>
              <a:t> </a:t>
            </a:r>
            <a:r>
              <a:rPr dirty="0" err="1"/>
              <a:t>вуза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казахском</a:t>
            </a:r>
            <a:r>
              <a:rPr dirty="0"/>
              <a:t> и </a:t>
            </a:r>
            <a:r>
              <a:rPr dirty="0" err="1"/>
              <a:t>русском</a:t>
            </a:r>
            <a:r>
              <a:rPr dirty="0"/>
              <a:t> </a:t>
            </a:r>
            <a:r>
              <a:rPr dirty="0" err="1"/>
              <a:t>языках</a:t>
            </a:r>
            <a:r>
              <a:rPr dirty="0"/>
              <a:t> 24/7.</a:t>
            </a:r>
          </a:p>
          <a:p>
            <a:r>
              <a:rPr dirty="0"/>
              <a:t>- **👨‍🏫 AI Professor Assistant (</a:t>
            </a:r>
            <a:r>
              <a:rPr dirty="0" err="1"/>
              <a:t>Ассистент</a:t>
            </a:r>
            <a:r>
              <a:rPr dirty="0"/>
              <a:t> </a:t>
            </a:r>
            <a:r>
              <a:rPr dirty="0" err="1"/>
              <a:t>преподавателя</a:t>
            </a:r>
            <a:r>
              <a:rPr dirty="0"/>
              <a:t>):**</a:t>
            </a:r>
          </a:p>
          <a:p>
            <a:r>
              <a:rPr dirty="0"/>
              <a:t>- </a:t>
            </a:r>
            <a:r>
              <a:rPr dirty="0" err="1"/>
              <a:t>Генерация</a:t>
            </a:r>
            <a:r>
              <a:rPr dirty="0"/>
              <a:t> </a:t>
            </a:r>
            <a:r>
              <a:rPr dirty="0" err="1"/>
              <a:t>проектов</a:t>
            </a:r>
            <a:r>
              <a:rPr dirty="0"/>
              <a:t> силлабусов с </a:t>
            </a:r>
            <a:r>
              <a:rPr dirty="0" err="1"/>
              <a:t>привязкой</a:t>
            </a:r>
            <a:r>
              <a:rPr dirty="0"/>
              <a:t> к </a:t>
            </a:r>
            <a:r>
              <a:rPr dirty="0" err="1"/>
              <a:t>результатам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 (SLO) </a:t>
            </a:r>
            <a:r>
              <a:rPr dirty="0" err="1"/>
              <a:t>по</a:t>
            </a:r>
            <a:r>
              <a:rPr dirty="0"/>
              <a:t> ГОСО;</a:t>
            </a:r>
          </a:p>
          <a:p>
            <a:r>
              <a:rPr dirty="0"/>
              <a:t>- </a:t>
            </a:r>
            <a:r>
              <a:rPr dirty="0" err="1"/>
              <a:t>Формирование</a:t>
            </a:r>
            <a:r>
              <a:rPr dirty="0"/>
              <a:t> </a:t>
            </a:r>
            <a:r>
              <a:rPr dirty="0" err="1"/>
              <a:t>тестовых</a:t>
            </a:r>
            <a:r>
              <a:rPr dirty="0"/>
              <a:t> </a:t>
            </a:r>
            <a:r>
              <a:rPr dirty="0" err="1"/>
              <a:t>банков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Блуму</a:t>
            </a:r>
            <a:r>
              <a:rPr dirty="0"/>
              <a:t> с </a:t>
            </a:r>
            <a:r>
              <a:rPr dirty="0" err="1"/>
              <a:t>валидацией</a:t>
            </a:r>
            <a:r>
              <a:rPr dirty="0"/>
              <a:t> </a:t>
            </a:r>
            <a:r>
              <a:rPr dirty="0" err="1"/>
              <a:t>дистракторов</a:t>
            </a:r>
            <a:r>
              <a:rPr dirty="0"/>
              <a:t>;</a:t>
            </a:r>
          </a:p>
          <a:p>
            <a:r>
              <a:rPr dirty="0"/>
              <a:t>- </a:t>
            </a:r>
            <a:r>
              <a:rPr dirty="0" err="1"/>
              <a:t>Таймлайн-разметка</a:t>
            </a:r>
            <a:r>
              <a:rPr dirty="0"/>
              <a:t> </a:t>
            </a:r>
            <a:r>
              <a:rPr dirty="0" err="1"/>
              <a:t>видеозаписей</a:t>
            </a:r>
            <a:r>
              <a:rPr dirty="0"/>
              <a:t> </a:t>
            </a:r>
            <a:r>
              <a:rPr dirty="0" err="1"/>
              <a:t>демонстрационных</a:t>
            </a:r>
            <a:r>
              <a:rPr dirty="0"/>
              <a:t> </a:t>
            </a:r>
            <a:r>
              <a:rPr dirty="0" err="1"/>
              <a:t>уроков</a:t>
            </a:r>
            <a:r>
              <a:rPr dirty="0"/>
              <a:t> Demo-Exam.</a:t>
            </a:r>
          </a:p>
          <a:p>
            <a:r>
              <a:rPr dirty="0"/>
              <a:t>- **🧭 AI Academic Advisor (</a:t>
            </a:r>
            <a:r>
              <a:rPr dirty="0" err="1"/>
              <a:t>Предиктивный</a:t>
            </a:r>
            <a:r>
              <a:rPr dirty="0"/>
              <a:t> </a:t>
            </a:r>
            <a:r>
              <a:rPr dirty="0" err="1"/>
              <a:t>эдвайзер</a:t>
            </a:r>
            <a:r>
              <a:rPr dirty="0"/>
              <a:t>):**</a:t>
            </a:r>
          </a:p>
          <a:p>
            <a:r>
              <a:rPr dirty="0"/>
              <a:t>- </a:t>
            </a:r>
            <a:r>
              <a:rPr dirty="0" err="1"/>
              <a:t>Модуль</a:t>
            </a:r>
            <a:r>
              <a:rPr dirty="0"/>
              <a:t> _Early Warning_: </a:t>
            </a:r>
            <a:r>
              <a:rPr dirty="0" err="1"/>
              <a:t>предиктивный</a:t>
            </a:r>
            <a:r>
              <a:rPr dirty="0"/>
              <a:t> </a:t>
            </a:r>
            <a:r>
              <a:rPr dirty="0" err="1"/>
              <a:t>скоринг</a:t>
            </a:r>
            <a:r>
              <a:rPr dirty="0"/>
              <a:t> </a:t>
            </a:r>
            <a:r>
              <a:rPr dirty="0" err="1"/>
              <a:t>рисков</a:t>
            </a:r>
            <a:r>
              <a:rPr dirty="0"/>
              <a:t> </a:t>
            </a:r>
            <a:r>
              <a:rPr dirty="0" err="1"/>
              <a:t>недопуска</a:t>
            </a:r>
            <a:r>
              <a:rPr dirty="0"/>
              <a:t> ();</a:t>
            </a:r>
          </a:p>
          <a:p>
            <a:r>
              <a:rPr dirty="0"/>
              <a:t>- </a:t>
            </a:r>
            <a:r>
              <a:rPr dirty="0" err="1"/>
              <a:t>Алгоритмическая</a:t>
            </a:r>
            <a:r>
              <a:rPr dirty="0"/>
              <a:t> </a:t>
            </a:r>
            <a:r>
              <a:rPr dirty="0" err="1"/>
              <a:t>оптимизация</a:t>
            </a:r>
            <a:r>
              <a:rPr dirty="0"/>
              <a:t> </a:t>
            </a:r>
            <a:r>
              <a:rPr dirty="0" err="1"/>
              <a:t>записи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курсы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семафоры</a:t>
            </a:r>
            <a:r>
              <a:rPr dirty="0"/>
              <a:t> </a:t>
            </a:r>
            <a:r>
              <a:rPr dirty="0" err="1"/>
              <a:t>мест</a:t>
            </a:r>
            <a:r>
              <a:rPr dirty="0"/>
              <a:t>.</a:t>
            </a:r>
          </a:p>
          <a:p>
            <a:r>
              <a:rPr dirty="0"/>
              <a:t>- **🏛️ AI Registrar Agent (</a:t>
            </a:r>
            <a:r>
              <a:rPr dirty="0" err="1"/>
              <a:t>Офис</a:t>
            </a:r>
            <a:r>
              <a:rPr dirty="0"/>
              <a:t> </a:t>
            </a:r>
            <a:r>
              <a:rPr dirty="0" err="1"/>
              <a:t>регистратора</a:t>
            </a:r>
            <a:r>
              <a:rPr dirty="0"/>
              <a:t>):**</a:t>
            </a:r>
          </a:p>
          <a:p>
            <a:r>
              <a:rPr dirty="0"/>
              <a:t>- CSP-диспетчеризация </a:t>
            </a:r>
            <a:r>
              <a:rPr dirty="0" err="1"/>
              <a:t>бесконфликтного</a:t>
            </a:r>
            <a:r>
              <a:rPr dirty="0"/>
              <a:t> </a:t>
            </a:r>
            <a:r>
              <a:rPr dirty="0" err="1"/>
              <a:t>расписания</a:t>
            </a:r>
            <a:r>
              <a:rPr dirty="0"/>
              <a:t> </a:t>
            </a:r>
            <a:r>
              <a:rPr dirty="0" err="1"/>
              <a:t>занятий</a:t>
            </a:r>
            <a:r>
              <a:rPr dirty="0"/>
              <a:t> и </a:t>
            </a:r>
            <a:r>
              <a:rPr dirty="0" err="1"/>
              <a:t>сессий</a:t>
            </a:r>
            <a:r>
              <a:rPr dirty="0"/>
              <a:t>;</a:t>
            </a:r>
          </a:p>
          <a:p>
            <a:r>
              <a:rPr dirty="0"/>
              <a:t>- </a:t>
            </a:r>
            <a:r>
              <a:rPr dirty="0" err="1"/>
              <a:t>Экспертиза</a:t>
            </a:r>
            <a:r>
              <a:rPr dirty="0"/>
              <a:t> </a:t>
            </a:r>
            <a:r>
              <a:rPr dirty="0" err="1"/>
              <a:t>академической</a:t>
            </a:r>
            <a:r>
              <a:rPr dirty="0"/>
              <a:t> </a:t>
            </a:r>
            <a:r>
              <a:rPr dirty="0" err="1"/>
              <a:t>разницы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перезачете</a:t>
            </a:r>
            <a:r>
              <a:rPr dirty="0"/>
              <a:t> </a:t>
            </a:r>
            <a:r>
              <a:rPr dirty="0" err="1"/>
              <a:t>кредитов</a:t>
            </a:r>
            <a:r>
              <a:rPr dirty="0"/>
              <a:t> RPL/ВНФО ();</a:t>
            </a:r>
          </a:p>
          <a:p>
            <a:r>
              <a:rPr dirty="0"/>
              <a:t>- </a:t>
            </a:r>
            <a:r>
              <a:rPr dirty="0" err="1"/>
              <a:t>Формирование</a:t>
            </a:r>
            <a:r>
              <a:rPr dirty="0"/>
              <a:t> </a:t>
            </a:r>
            <a:r>
              <a:rPr dirty="0" err="1"/>
              <a:t>защищенных</a:t>
            </a:r>
            <a:r>
              <a:rPr dirty="0"/>
              <a:t> QR-</a:t>
            </a:r>
            <a:r>
              <a:rPr dirty="0" err="1"/>
              <a:t>дипломов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выгрузки</a:t>
            </a:r>
            <a:r>
              <a:rPr dirty="0"/>
              <a:t> в ЕПВО v3.0 с 75-летним WORM-</a:t>
            </a:r>
            <a:r>
              <a:rPr dirty="0" err="1"/>
              <a:t>хранением</a:t>
            </a:r>
            <a:r>
              <a:rPr dirty="0"/>
              <a:t>.  </a:t>
            </a:r>
          </a:p>
          <a:p>
            <a:r>
              <a:rPr dirty="0"/>
              <a:t>**</a:t>
            </a:r>
            <a:r>
              <a:rPr dirty="0" err="1"/>
              <a:t>Заметки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докладчика</a:t>
            </a:r>
            <a:r>
              <a:rPr dirty="0"/>
              <a:t> (Speaker Notes):**«В </a:t>
            </a:r>
            <a:r>
              <a:rPr dirty="0" err="1"/>
              <a:t>разработанной</a:t>
            </a:r>
            <a:r>
              <a:rPr dirty="0"/>
              <a:t> </a:t>
            </a:r>
            <a:r>
              <a:rPr dirty="0" err="1"/>
              <a:t>концепции</a:t>
            </a:r>
            <a:r>
              <a:rPr dirty="0"/>
              <a:t> </a:t>
            </a:r>
            <a:r>
              <a:rPr dirty="0" err="1"/>
              <a:t>каждый</a:t>
            </a:r>
            <a:r>
              <a:rPr dirty="0"/>
              <a:t> ИИ-</a:t>
            </a:r>
            <a:r>
              <a:rPr dirty="0" err="1"/>
              <a:t>агент</a:t>
            </a:r>
            <a:r>
              <a:rPr dirty="0"/>
              <a:t> </a:t>
            </a:r>
            <a:r>
              <a:rPr dirty="0" err="1"/>
              <a:t>действует</a:t>
            </a:r>
            <a:r>
              <a:rPr dirty="0"/>
              <a:t> </a:t>
            </a:r>
            <a:r>
              <a:rPr dirty="0" err="1"/>
              <a:t>строго</a:t>
            </a:r>
            <a:r>
              <a:rPr dirty="0"/>
              <a:t> в </a:t>
            </a:r>
            <a:r>
              <a:rPr dirty="0" err="1"/>
              <a:t>границах</a:t>
            </a:r>
            <a:r>
              <a:rPr dirty="0"/>
              <a:t> </a:t>
            </a:r>
            <a:r>
              <a:rPr dirty="0" err="1"/>
              <a:t>своей</a:t>
            </a:r>
            <a:r>
              <a:rPr dirty="0"/>
              <a:t> </a:t>
            </a:r>
            <a:r>
              <a:rPr dirty="0" err="1"/>
              <a:t>ролевой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 RBAC. </a:t>
            </a:r>
            <a:r>
              <a:rPr dirty="0" err="1"/>
              <a:t>Студент</a:t>
            </a:r>
            <a:r>
              <a:rPr dirty="0"/>
              <a:t>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персонального</a:t>
            </a:r>
            <a:r>
              <a:rPr dirty="0"/>
              <a:t> </a:t>
            </a:r>
            <a:r>
              <a:rPr dirty="0" err="1"/>
              <a:t>навигатора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учебе</a:t>
            </a:r>
            <a:r>
              <a:rPr dirty="0"/>
              <a:t>, </a:t>
            </a:r>
            <a:r>
              <a:rPr dirty="0" err="1"/>
              <a:t>преподаватель</a:t>
            </a:r>
            <a:r>
              <a:rPr dirty="0"/>
              <a:t> — </a:t>
            </a:r>
            <a:r>
              <a:rPr dirty="0" err="1"/>
              <a:t>методического</a:t>
            </a:r>
            <a:r>
              <a:rPr dirty="0"/>
              <a:t> </a:t>
            </a:r>
            <a:r>
              <a:rPr dirty="0" err="1"/>
              <a:t>ассистента</a:t>
            </a:r>
            <a:r>
              <a:rPr dirty="0"/>
              <a:t>, а </a:t>
            </a:r>
            <a:r>
              <a:rPr dirty="0" err="1"/>
              <a:t>эдвайзер</a:t>
            </a:r>
            <a:r>
              <a:rPr dirty="0"/>
              <a:t> — </a:t>
            </a:r>
            <a:r>
              <a:rPr dirty="0" err="1"/>
              <a:t>предиктивную</a:t>
            </a:r>
            <a:r>
              <a:rPr dirty="0"/>
              <a:t> </a:t>
            </a:r>
            <a:r>
              <a:rPr dirty="0" err="1"/>
              <a:t>аналитику</a:t>
            </a:r>
            <a:r>
              <a:rPr dirty="0"/>
              <a:t>, </a:t>
            </a:r>
            <a:r>
              <a:rPr dirty="0" err="1"/>
              <a:t>позволяющую</a:t>
            </a:r>
            <a:r>
              <a:rPr dirty="0"/>
              <a:t> </a:t>
            </a:r>
            <a:r>
              <a:rPr dirty="0" err="1"/>
              <a:t>выявлять</a:t>
            </a:r>
            <a:r>
              <a:rPr dirty="0"/>
              <a:t> </a:t>
            </a:r>
            <a:r>
              <a:rPr dirty="0" err="1"/>
              <a:t>академические</a:t>
            </a:r>
            <a:r>
              <a:rPr dirty="0"/>
              <a:t> </a:t>
            </a:r>
            <a:r>
              <a:rPr dirty="0" err="1"/>
              <a:t>риски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ранних</a:t>
            </a:r>
            <a:r>
              <a:rPr dirty="0"/>
              <a:t> </a:t>
            </a:r>
            <a:r>
              <a:rPr dirty="0" err="1"/>
              <a:t>стадиях</a:t>
            </a:r>
            <a:r>
              <a:rPr dirty="0"/>
              <a:t> </a:t>
            </a:r>
            <a:r>
              <a:rPr dirty="0" err="1"/>
              <a:t>семестра</a:t>
            </a:r>
            <a:r>
              <a:rPr dirty="0"/>
              <a:t>».</a:t>
            </a:r>
          </a:p>
          <a:p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Источник: </a:t>
            </a:r>
            <a:r>
              <a:rPr dirty="0" err="1"/>
              <a:t>предоставленные</a:t>
            </a:r>
            <a:r>
              <a:rPr dirty="0"/>
              <a:t> presentation_ai_human_capital_abai_experience.md и .html, </a:t>
            </a:r>
            <a:r>
              <a:rPr dirty="0" err="1"/>
              <a:t>раздел</a:t>
            </a:r>
            <a:r>
              <a:rPr dirty="0"/>
              <a:t> 14.</a:t>
            </a:r>
          </a:p>
          <a:p>
            <a:r>
              <a:rPr dirty="0" err="1"/>
              <a:t>Материал</a:t>
            </a:r>
            <a:r>
              <a:rPr dirty="0"/>
              <a:t> </a:t>
            </a:r>
            <a:r>
              <a:rPr dirty="0" err="1"/>
              <a:t>представляет</a:t>
            </a:r>
            <a:r>
              <a:rPr dirty="0"/>
              <a:t> </a:t>
            </a:r>
            <a:r>
              <a:rPr dirty="0" err="1"/>
              <a:t>концепцию</a:t>
            </a:r>
            <a:r>
              <a:rPr dirty="0"/>
              <a:t>. </a:t>
            </a:r>
            <a:r>
              <a:rPr dirty="0" err="1"/>
              <a:t>Целевые</a:t>
            </a:r>
            <a:r>
              <a:rPr dirty="0"/>
              <a:t> </a:t>
            </a:r>
            <a:r>
              <a:rPr dirty="0" err="1"/>
              <a:t>показатели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являются</a:t>
            </a:r>
            <a:r>
              <a:rPr dirty="0"/>
              <a:t> </a:t>
            </a:r>
            <a:r>
              <a:rPr dirty="0" err="1"/>
              <a:t>достигнутыми</a:t>
            </a:r>
            <a:r>
              <a:rPr dirty="0"/>
              <a:t> </a:t>
            </a:r>
            <a:r>
              <a:rPr dirty="0" err="1"/>
              <a:t>результатами</a:t>
            </a:r>
            <a:r>
              <a:rPr dirty="0"/>
              <a:t>. </a:t>
            </a:r>
            <a:r>
              <a:rPr dirty="0" err="1"/>
              <a:t>Внешние</a:t>
            </a:r>
            <a:r>
              <a:rPr dirty="0"/>
              <a:t> </a:t>
            </a:r>
            <a:r>
              <a:rPr dirty="0" err="1"/>
              <a:t>источники</a:t>
            </a:r>
            <a:r>
              <a:rPr dirty="0"/>
              <a:t> </a:t>
            </a:r>
            <a:r>
              <a:rPr dirty="0" err="1"/>
              <a:t>приведены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авторскому</a:t>
            </a:r>
            <a:r>
              <a:rPr dirty="0"/>
              <a:t> </a:t>
            </a:r>
            <a:r>
              <a:rPr dirty="0" err="1"/>
              <a:t>материалу</a:t>
            </a:r>
            <a:r>
              <a:rPr dirty="0"/>
              <a:t>,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независимой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 КОНЦЕПТУАЛЬНАЯ СКВОЗНАЯ МОДЕЛЬ: ОТ СИЛЛАБУСА ДО DEMO-EXAM</a:t>
            </a:r>
          </a:p>
          <a:p>
            <a:endParaRPr dirty="0"/>
          </a:p>
          <a:p>
            <a:r>
              <a:rPr dirty="0"/>
              <a:t>#### </a:t>
            </a:r>
            <a:r>
              <a:rPr dirty="0" err="1"/>
              <a:t>Сквозной</a:t>
            </a:r>
            <a:r>
              <a:rPr dirty="0"/>
              <a:t> </a:t>
            </a:r>
            <a:r>
              <a:rPr dirty="0" err="1"/>
              <a:t>цикл</a:t>
            </a:r>
            <a:r>
              <a:rPr dirty="0"/>
              <a:t> </a:t>
            </a:r>
            <a:r>
              <a:rPr dirty="0" err="1"/>
              <a:t>создания</a:t>
            </a:r>
            <a:r>
              <a:rPr dirty="0"/>
              <a:t> </a:t>
            </a:r>
            <a:r>
              <a:rPr dirty="0" err="1"/>
              <a:t>ценности</a:t>
            </a:r>
            <a:r>
              <a:rPr dirty="0"/>
              <a:t> в </a:t>
            </a:r>
            <a:r>
              <a:rPr dirty="0" err="1"/>
              <a:t>образовательном</a:t>
            </a:r>
            <a:r>
              <a:rPr dirty="0"/>
              <a:t> </a:t>
            </a:r>
            <a:r>
              <a:rPr dirty="0" err="1"/>
              <a:t>процессе</a:t>
            </a:r>
            <a:endParaRPr dirty="0"/>
          </a:p>
          <a:p>
            <a:r>
              <a:rPr dirty="0" err="1"/>
              <a:t>sequenceDiagram</a:t>
            </a:r>
            <a:endParaRPr dirty="0"/>
          </a:p>
          <a:p>
            <a:r>
              <a:rPr dirty="0"/>
              <a:t>    </a:t>
            </a:r>
            <a:r>
              <a:rPr dirty="0" err="1"/>
              <a:t>autonumber</a:t>
            </a:r>
            <a:endParaRPr dirty="0"/>
          </a:p>
          <a:p>
            <a:r>
              <a:rPr dirty="0"/>
              <a:t>    actor P as </a:t>
            </a:r>
            <a:r>
              <a:rPr dirty="0" err="1"/>
              <a:t>Преподаватель</a:t>
            </a:r>
            <a:endParaRPr dirty="0"/>
          </a:p>
          <a:p>
            <a:r>
              <a:rPr dirty="0"/>
              <a:t>    participant AIA as AI Professor Assistant</a:t>
            </a:r>
          </a:p>
          <a:p>
            <a:r>
              <a:rPr dirty="0"/>
              <a:t>    participant RAG as RAG-</a:t>
            </a:r>
            <a:r>
              <a:rPr dirty="0" err="1"/>
              <a:t>База</a:t>
            </a:r>
            <a:r>
              <a:rPr dirty="0"/>
              <a:t> ГОСО и ОП</a:t>
            </a:r>
          </a:p>
          <a:p>
            <a:r>
              <a:rPr dirty="0"/>
              <a:t>    participant Core as Deterministic Core</a:t>
            </a:r>
          </a:p>
          <a:p>
            <a:r>
              <a:rPr dirty="0"/>
              <a:t>    actor S as </a:t>
            </a:r>
            <a:r>
              <a:rPr dirty="0" err="1"/>
              <a:t>Студент</a:t>
            </a:r>
            <a:r>
              <a:rPr dirty="0"/>
              <a:t> (</a:t>
            </a:r>
            <a:r>
              <a:rPr dirty="0" err="1"/>
              <a:t>выпускник</a:t>
            </a:r>
            <a:r>
              <a:rPr dirty="0"/>
              <a:t>)</a:t>
            </a:r>
          </a:p>
          <a:p>
            <a:r>
              <a:rPr dirty="0"/>
              <a:t>    actor Sch as </a:t>
            </a:r>
            <a:r>
              <a:rPr dirty="0" err="1"/>
              <a:t>Директор</a:t>
            </a:r>
            <a:r>
              <a:rPr dirty="0"/>
              <a:t> </a:t>
            </a:r>
            <a:r>
              <a:rPr dirty="0" err="1"/>
              <a:t>базовой</a:t>
            </a:r>
            <a:r>
              <a:rPr dirty="0"/>
              <a:t> </a:t>
            </a:r>
            <a:r>
              <a:rPr dirty="0" err="1"/>
              <a:t>школы</a:t>
            </a:r>
            <a:r>
              <a:rPr dirty="0"/>
              <a:t> (ИАК)</a:t>
            </a:r>
          </a:p>
          <a:p>
            <a:r>
              <a:rPr dirty="0"/>
              <a:t>    </a:t>
            </a:r>
            <a:r>
              <a:rPr dirty="0" err="1"/>
              <a:t>rect</a:t>
            </a:r>
            <a:r>
              <a:rPr dirty="0"/>
              <a:t> </a:t>
            </a:r>
            <a:r>
              <a:rPr dirty="0" err="1"/>
              <a:t>rgb</a:t>
            </a:r>
            <a:r>
              <a:rPr dirty="0"/>
              <a:t>(240, 248, 255)</a:t>
            </a:r>
          </a:p>
          <a:p>
            <a:r>
              <a:rPr dirty="0"/>
              <a:t>    Note over </a:t>
            </a:r>
            <a:r>
              <a:rPr dirty="0" err="1"/>
              <a:t>P,Core</a:t>
            </a:r>
            <a:r>
              <a:rPr dirty="0"/>
              <a:t>: 1. </a:t>
            </a:r>
            <a:r>
              <a:rPr dirty="0" err="1"/>
              <a:t>Проектирование</a:t>
            </a:r>
            <a:r>
              <a:rPr dirty="0"/>
              <a:t> </a:t>
            </a:r>
            <a:r>
              <a:rPr dirty="0" err="1"/>
              <a:t>дисциплины</a:t>
            </a:r>
            <a:r>
              <a:rPr dirty="0"/>
              <a:t> с </a:t>
            </a:r>
            <a:r>
              <a:rPr dirty="0" err="1"/>
              <a:t>помощью</a:t>
            </a:r>
            <a:r>
              <a:rPr dirty="0"/>
              <a:t> ИИ</a:t>
            </a:r>
          </a:p>
          <a:p>
            <a:r>
              <a:rPr dirty="0"/>
              <a:t>    P-\&gt;\&gt;AIA: </a:t>
            </a:r>
            <a:r>
              <a:rPr dirty="0" err="1"/>
              <a:t>Разработай</a:t>
            </a:r>
            <a:r>
              <a:rPr dirty="0"/>
              <a:t> </a:t>
            </a:r>
            <a:r>
              <a:rPr dirty="0" err="1"/>
              <a:t>силлабус</a:t>
            </a:r>
            <a:r>
              <a:rPr dirty="0"/>
              <a:t> "</a:t>
            </a:r>
            <a:r>
              <a:rPr dirty="0" err="1"/>
              <a:t>Методика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 ИИ в </a:t>
            </a:r>
            <a:r>
              <a:rPr dirty="0" err="1"/>
              <a:t>школе</a:t>
            </a:r>
            <a:r>
              <a:rPr dirty="0"/>
              <a:t>" (5 ECTS)</a:t>
            </a:r>
          </a:p>
          <a:p>
            <a:r>
              <a:rPr dirty="0"/>
              <a:t>    AIA-\&gt;\&gt;RAG: </a:t>
            </a:r>
            <a:r>
              <a:rPr dirty="0" err="1"/>
              <a:t>Запрос</a:t>
            </a:r>
            <a:r>
              <a:rPr dirty="0"/>
              <a:t> </a:t>
            </a:r>
            <a:r>
              <a:rPr dirty="0" err="1"/>
              <a:t>требований</a:t>
            </a:r>
            <a:r>
              <a:rPr dirty="0"/>
              <a:t> </a:t>
            </a:r>
            <a:r>
              <a:rPr dirty="0" err="1"/>
              <a:t>Профстандарта</a:t>
            </a:r>
            <a:r>
              <a:rPr dirty="0"/>
              <a:t> «</a:t>
            </a:r>
            <a:r>
              <a:rPr dirty="0" err="1"/>
              <a:t>Педагог</a:t>
            </a:r>
            <a:r>
              <a:rPr dirty="0"/>
              <a:t>» и ГОСО</a:t>
            </a:r>
          </a:p>
          <a:p>
            <a:r>
              <a:rPr dirty="0"/>
              <a:t>    AIA-\&gt;\&gt;P: </a:t>
            </a:r>
            <a:r>
              <a:rPr dirty="0" err="1"/>
              <a:t>Интерактивный</a:t>
            </a:r>
            <a:r>
              <a:rPr dirty="0"/>
              <a:t> </a:t>
            </a:r>
            <a:r>
              <a:rPr dirty="0" err="1"/>
              <a:t>драфт</a:t>
            </a:r>
            <a:r>
              <a:rPr dirty="0"/>
              <a:t> с </a:t>
            </a:r>
            <a:r>
              <a:rPr dirty="0" err="1"/>
              <a:t>таксономией</a:t>
            </a:r>
            <a:r>
              <a:rPr dirty="0"/>
              <a:t> </a:t>
            </a:r>
            <a:r>
              <a:rPr dirty="0" err="1"/>
              <a:t>Блума</a:t>
            </a:r>
            <a:r>
              <a:rPr dirty="0"/>
              <a:t> и AI Disclosure Level 2</a:t>
            </a:r>
          </a:p>
          <a:p>
            <a:r>
              <a:rPr dirty="0"/>
              <a:t>    P-\&gt;\&gt;Core: </a:t>
            </a:r>
            <a:r>
              <a:rPr dirty="0" err="1"/>
              <a:t>Утверждение</a:t>
            </a:r>
            <a:r>
              <a:rPr dirty="0"/>
              <a:t> </a:t>
            </a:r>
            <a:r>
              <a:rPr dirty="0" err="1"/>
              <a:t>силлабуса</a:t>
            </a:r>
            <a:r>
              <a:rPr dirty="0"/>
              <a:t> </a:t>
            </a:r>
            <a:r>
              <a:rPr dirty="0" err="1"/>
              <a:t>кафедрой</a:t>
            </a:r>
            <a:r>
              <a:rPr dirty="0"/>
              <a:t> (ЭЦП </a:t>
            </a:r>
            <a:r>
              <a:rPr dirty="0" err="1"/>
              <a:t>зав</a:t>
            </a:r>
            <a:r>
              <a:rPr dirty="0"/>
              <a:t>. </a:t>
            </a:r>
            <a:r>
              <a:rPr dirty="0" err="1"/>
              <a:t>кафедрой</a:t>
            </a:r>
            <a:r>
              <a:rPr dirty="0"/>
              <a:t>)</a:t>
            </a:r>
          </a:p>
          <a:p>
            <a:r>
              <a:rPr dirty="0"/>
              <a:t>    end</a:t>
            </a:r>
          </a:p>
          <a:p>
            <a:r>
              <a:rPr dirty="0"/>
              <a:t>    </a:t>
            </a:r>
            <a:r>
              <a:rPr dirty="0" err="1"/>
              <a:t>rect</a:t>
            </a:r>
            <a:r>
              <a:rPr dirty="0"/>
              <a:t> </a:t>
            </a:r>
            <a:r>
              <a:rPr dirty="0" err="1"/>
              <a:t>rgb</a:t>
            </a:r>
            <a:r>
              <a:rPr dirty="0"/>
              <a:t>(255, 250, 240)</a:t>
            </a:r>
          </a:p>
          <a:p>
            <a:r>
              <a:rPr dirty="0"/>
              <a:t>    Note over </a:t>
            </a:r>
            <a:r>
              <a:rPr dirty="0" err="1"/>
              <a:t>S,Core</a:t>
            </a:r>
            <a:r>
              <a:rPr dirty="0"/>
              <a:t>: 2. </a:t>
            </a:r>
            <a:r>
              <a:rPr dirty="0" err="1"/>
              <a:t>Обучение</a:t>
            </a:r>
            <a:r>
              <a:rPr dirty="0"/>
              <a:t> и </a:t>
            </a:r>
            <a:r>
              <a:rPr dirty="0" err="1"/>
              <a:t>аутентичное</a:t>
            </a:r>
            <a:r>
              <a:rPr dirty="0"/>
              <a:t> </a:t>
            </a:r>
            <a:r>
              <a:rPr dirty="0" err="1"/>
              <a:t>выполнение</a:t>
            </a:r>
            <a:r>
              <a:rPr dirty="0"/>
              <a:t> </a:t>
            </a:r>
            <a:r>
              <a:rPr dirty="0" err="1"/>
              <a:t>проектов</a:t>
            </a:r>
            <a:endParaRPr dirty="0"/>
          </a:p>
          <a:p>
            <a:r>
              <a:rPr dirty="0"/>
              <a:t>    S-\&gt;\&gt;Core: </a:t>
            </a:r>
            <a:r>
              <a:rPr dirty="0" err="1"/>
              <a:t>Загрузка</a:t>
            </a:r>
            <a:r>
              <a:rPr dirty="0"/>
              <a:t> </a:t>
            </a:r>
            <a:r>
              <a:rPr dirty="0" err="1"/>
              <a:t>проекта</a:t>
            </a:r>
            <a:r>
              <a:rPr dirty="0"/>
              <a:t> </a:t>
            </a:r>
            <a:r>
              <a:rPr dirty="0" err="1"/>
              <a:t>цифрового</a:t>
            </a:r>
            <a:r>
              <a:rPr dirty="0"/>
              <a:t> </a:t>
            </a:r>
            <a:r>
              <a:rPr dirty="0" err="1"/>
              <a:t>урока</a:t>
            </a:r>
            <a:r>
              <a:rPr dirty="0"/>
              <a:t> с </a:t>
            </a:r>
            <a:r>
              <a:rPr dirty="0" err="1"/>
              <a:t>формой</a:t>
            </a:r>
            <a:r>
              <a:rPr dirty="0"/>
              <a:t> AI Statement Form</a:t>
            </a:r>
          </a:p>
          <a:p>
            <a:r>
              <a:rPr dirty="0"/>
              <a:t>    Core-\&gt;\&gt;AIA: </a:t>
            </a:r>
            <a:r>
              <a:rPr dirty="0" err="1"/>
              <a:t>Первичный</a:t>
            </a:r>
            <a:r>
              <a:rPr dirty="0"/>
              <a:t> </a:t>
            </a:r>
            <a:r>
              <a:rPr dirty="0" err="1"/>
              <a:t>семантический</a:t>
            </a:r>
            <a:r>
              <a:rPr dirty="0"/>
              <a:t> </a:t>
            </a:r>
            <a:r>
              <a:rPr dirty="0" err="1"/>
              <a:t>скрининг</a:t>
            </a:r>
            <a:r>
              <a:rPr dirty="0"/>
              <a:t> </a:t>
            </a:r>
            <a:r>
              <a:rPr dirty="0" err="1"/>
              <a:t>оригинальности</a:t>
            </a:r>
            <a:endParaRPr dirty="0"/>
          </a:p>
          <a:p>
            <a:r>
              <a:rPr dirty="0"/>
              <a:t>    AIA--\&gt;\&gt;P: </a:t>
            </a:r>
            <a:r>
              <a:rPr dirty="0" err="1"/>
              <a:t>Отчет</a:t>
            </a:r>
            <a:r>
              <a:rPr dirty="0"/>
              <a:t>: ИИ </a:t>
            </a:r>
            <a:r>
              <a:rPr dirty="0" err="1"/>
              <a:t>использован</a:t>
            </a:r>
            <a:r>
              <a:rPr dirty="0"/>
              <a:t> </a:t>
            </a:r>
            <a:r>
              <a:rPr dirty="0" err="1"/>
              <a:t>этично</a:t>
            </a:r>
            <a:r>
              <a:rPr dirty="0"/>
              <a:t>, </a:t>
            </a:r>
            <a:r>
              <a:rPr dirty="0" err="1"/>
              <a:t>факты</a:t>
            </a:r>
            <a:r>
              <a:rPr dirty="0"/>
              <a:t> </a:t>
            </a:r>
            <a:r>
              <a:rPr dirty="0" err="1"/>
              <a:t>выверены</a:t>
            </a:r>
            <a:r>
              <a:rPr dirty="0"/>
              <a:t>, </a:t>
            </a:r>
            <a:r>
              <a:rPr dirty="0" err="1"/>
              <a:t>рисков</a:t>
            </a:r>
            <a:r>
              <a:rPr dirty="0"/>
              <a:t> </a:t>
            </a:r>
            <a:r>
              <a:rPr dirty="0" err="1"/>
              <a:t>нет</a:t>
            </a:r>
            <a:endParaRPr dirty="0"/>
          </a:p>
          <a:p>
            <a:r>
              <a:rPr dirty="0"/>
              <a:t>    end</a:t>
            </a:r>
          </a:p>
          <a:p>
            <a:r>
              <a:rPr dirty="0"/>
              <a:t>    </a:t>
            </a:r>
            <a:r>
              <a:rPr dirty="0" err="1"/>
              <a:t>rect</a:t>
            </a:r>
            <a:r>
              <a:rPr dirty="0"/>
              <a:t> </a:t>
            </a:r>
            <a:r>
              <a:rPr dirty="0" err="1"/>
              <a:t>rgb</a:t>
            </a:r>
            <a:r>
              <a:rPr dirty="0"/>
              <a:t>(240, 255, 240)</a:t>
            </a:r>
          </a:p>
          <a:p>
            <a:r>
              <a:rPr dirty="0"/>
              <a:t>    Note over </a:t>
            </a:r>
            <a:r>
              <a:rPr dirty="0" err="1"/>
              <a:t>S,Sch</a:t>
            </a:r>
            <a:r>
              <a:rPr dirty="0"/>
              <a:t>: 3. </a:t>
            </a:r>
            <a:r>
              <a:rPr dirty="0" err="1"/>
              <a:t>Итоговая</a:t>
            </a:r>
            <a:r>
              <a:rPr dirty="0"/>
              <a:t> </a:t>
            </a:r>
            <a:r>
              <a:rPr dirty="0" err="1"/>
              <a:t>аттестация</a:t>
            </a:r>
            <a:r>
              <a:rPr dirty="0"/>
              <a:t>: Demo-Exam в </a:t>
            </a:r>
            <a:r>
              <a:rPr dirty="0" err="1"/>
              <a:t>реальном</a:t>
            </a:r>
            <a:r>
              <a:rPr dirty="0"/>
              <a:t> </a:t>
            </a:r>
            <a:r>
              <a:rPr dirty="0" err="1"/>
              <a:t>классе</a:t>
            </a:r>
            <a:endParaRPr dirty="0"/>
          </a:p>
          <a:p>
            <a:r>
              <a:rPr dirty="0"/>
              <a:t>    S-\&gt;\&gt;Sch: </a:t>
            </a:r>
            <a:r>
              <a:rPr dirty="0" err="1"/>
              <a:t>Проведение</a:t>
            </a:r>
            <a:r>
              <a:rPr dirty="0"/>
              <a:t> 20-минутного </a:t>
            </a:r>
            <a:r>
              <a:rPr dirty="0" err="1"/>
              <a:t>демонстрационного</a:t>
            </a:r>
            <a:r>
              <a:rPr dirty="0"/>
              <a:t> </a:t>
            </a:r>
            <a:r>
              <a:rPr dirty="0" err="1"/>
              <a:t>урока</a:t>
            </a:r>
            <a:r>
              <a:rPr dirty="0"/>
              <a:t> с </a:t>
            </a:r>
            <a:r>
              <a:rPr dirty="0" err="1"/>
              <a:t>применением</a:t>
            </a:r>
            <a:r>
              <a:rPr dirty="0"/>
              <a:t> ИИ</a:t>
            </a:r>
          </a:p>
          <a:p>
            <a:r>
              <a:rPr dirty="0"/>
              <a:t>    AIA-\&gt;\&gt;Sch: </a:t>
            </a:r>
            <a:r>
              <a:rPr dirty="0" err="1"/>
              <a:t>Аналитическая</a:t>
            </a:r>
            <a:r>
              <a:rPr dirty="0"/>
              <a:t> </a:t>
            </a:r>
            <a:r>
              <a:rPr dirty="0" err="1"/>
              <a:t>разметка</a:t>
            </a:r>
            <a:r>
              <a:rPr dirty="0"/>
              <a:t> </a:t>
            </a:r>
            <a:r>
              <a:rPr dirty="0" err="1"/>
              <a:t>видео</a:t>
            </a:r>
            <a:r>
              <a:rPr dirty="0"/>
              <a:t>: </a:t>
            </a:r>
            <a:r>
              <a:rPr dirty="0" err="1"/>
              <a:t>хронометраж</a:t>
            </a:r>
            <a:r>
              <a:rPr dirty="0"/>
              <a:t>, </a:t>
            </a:r>
            <a:r>
              <a:rPr dirty="0" err="1"/>
              <a:t>вовлечение</a:t>
            </a:r>
            <a:r>
              <a:rPr dirty="0"/>
              <a:t> </a:t>
            </a:r>
            <a:r>
              <a:rPr dirty="0" err="1"/>
              <a:t>детей</a:t>
            </a:r>
            <a:endParaRPr dirty="0"/>
          </a:p>
          <a:p>
            <a:r>
              <a:rPr dirty="0"/>
              <a:t>    Sch-\&gt;\&gt;Core: </a:t>
            </a:r>
            <a:r>
              <a:rPr dirty="0" err="1"/>
              <a:t>Подписание</a:t>
            </a:r>
            <a:r>
              <a:rPr dirty="0"/>
              <a:t> </a:t>
            </a:r>
            <a:r>
              <a:rPr dirty="0" err="1"/>
              <a:t>протокола</a:t>
            </a:r>
            <a:r>
              <a:rPr dirty="0"/>
              <a:t> Demo-Exam ЭЦП </a:t>
            </a:r>
            <a:r>
              <a:rPr dirty="0" err="1"/>
              <a:t>председателя</a:t>
            </a:r>
            <a:r>
              <a:rPr dirty="0"/>
              <a:t> ИАК (</a:t>
            </a:r>
            <a:r>
              <a:rPr dirty="0" err="1"/>
              <a:t>директора</a:t>
            </a:r>
            <a:r>
              <a:rPr dirty="0"/>
              <a:t> </a:t>
            </a:r>
            <a:r>
              <a:rPr dirty="0" err="1"/>
              <a:t>школы</a:t>
            </a:r>
            <a:r>
              <a:rPr dirty="0"/>
              <a:t>)</a:t>
            </a:r>
          </a:p>
          <a:p>
            <a:r>
              <a:rPr dirty="0"/>
              <a:t>    Core-\&gt;\&gt;Core: </a:t>
            </a:r>
            <a:r>
              <a:rPr dirty="0" err="1"/>
              <a:t>Генерация</a:t>
            </a:r>
            <a:r>
              <a:rPr dirty="0"/>
              <a:t> QR-</a:t>
            </a:r>
            <a:r>
              <a:rPr dirty="0" err="1"/>
              <a:t>диплома</a:t>
            </a:r>
            <a:r>
              <a:rPr dirty="0"/>
              <a:t> и </a:t>
            </a:r>
            <a:r>
              <a:rPr dirty="0" err="1"/>
              <a:t>автоматическая</a:t>
            </a:r>
            <a:r>
              <a:rPr dirty="0"/>
              <a:t> </a:t>
            </a:r>
            <a:r>
              <a:rPr dirty="0" err="1"/>
              <a:t>синхронизация</a:t>
            </a:r>
            <a:r>
              <a:rPr dirty="0"/>
              <a:t> с ЕПВО v3.0</a:t>
            </a:r>
          </a:p>
          <a:p>
            <a:r>
              <a:rPr dirty="0"/>
              <a:t>    end</a:t>
            </a:r>
          </a:p>
          <a:p>
            <a:endParaRPr dirty="0"/>
          </a:p>
          <a:p>
            <a:r>
              <a:rPr dirty="0"/>
              <a:t>#### </a:t>
            </a:r>
            <a:r>
              <a:rPr dirty="0" err="1"/>
              <a:t>Модельные</a:t>
            </a:r>
            <a:r>
              <a:rPr dirty="0"/>
              <a:t> </a:t>
            </a:r>
            <a:r>
              <a:rPr dirty="0" err="1"/>
              <a:t>стандарты</a:t>
            </a:r>
            <a:r>
              <a:rPr dirty="0"/>
              <a:t> </a:t>
            </a:r>
            <a:r>
              <a:rPr dirty="0" err="1"/>
              <a:t>эффективности</a:t>
            </a:r>
            <a:endParaRPr dirty="0"/>
          </a:p>
          <a:p>
            <a:r>
              <a:rPr dirty="0"/>
              <a:t>- **100%** </a:t>
            </a:r>
            <a:r>
              <a:rPr dirty="0" err="1"/>
              <a:t>цифровых</a:t>
            </a:r>
            <a:r>
              <a:rPr dirty="0"/>
              <a:t> силлабусов с </a:t>
            </a:r>
            <a:r>
              <a:rPr dirty="0" err="1"/>
              <a:t>бейджами</a:t>
            </a:r>
            <a:r>
              <a:rPr dirty="0"/>
              <a:t> </a:t>
            </a:r>
            <a:r>
              <a:rPr dirty="0" err="1"/>
              <a:t>шкалы</a:t>
            </a:r>
            <a:r>
              <a:rPr dirty="0"/>
              <a:t> </a:t>
            </a:r>
            <a:r>
              <a:rPr dirty="0" err="1"/>
              <a:t>прозрачности</a:t>
            </a:r>
            <a:r>
              <a:rPr dirty="0"/>
              <a:t> ИИ (0–3);</a:t>
            </a:r>
          </a:p>
          <a:p>
            <a:r>
              <a:rPr dirty="0"/>
              <a:t>-  </a:t>
            </a:r>
            <a:r>
              <a:rPr dirty="0" err="1"/>
              <a:t>директоров</a:t>
            </a:r>
            <a:r>
              <a:rPr dirty="0"/>
              <a:t> </a:t>
            </a:r>
            <a:r>
              <a:rPr dirty="0" err="1"/>
              <a:t>школ</a:t>
            </a:r>
            <a:r>
              <a:rPr dirty="0"/>
              <a:t> и </a:t>
            </a:r>
            <a:r>
              <a:rPr dirty="0" err="1"/>
              <a:t>работодателей</a:t>
            </a:r>
            <a:r>
              <a:rPr dirty="0"/>
              <a:t> в </a:t>
            </a:r>
            <a:r>
              <a:rPr dirty="0" err="1"/>
              <a:t>составах</a:t>
            </a:r>
            <a:r>
              <a:rPr dirty="0"/>
              <a:t> </a:t>
            </a:r>
            <a:r>
              <a:rPr dirty="0" err="1"/>
              <a:t>комиссий</a:t>
            </a:r>
            <a:r>
              <a:rPr dirty="0"/>
              <a:t> ИАК;</a:t>
            </a:r>
          </a:p>
          <a:p>
            <a:r>
              <a:rPr dirty="0"/>
              <a:t>- ** </a:t>
            </a:r>
            <a:r>
              <a:rPr dirty="0" err="1"/>
              <a:t>часов</a:t>
            </a:r>
            <a:r>
              <a:rPr dirty="0"/>
              <a:t>** — </a:t>
            </a:r>
            <a:r>
              <a:rPr dirty="0" err="1"/>
              <a:t>регламентный</a:t>
            </a:r>
            <a:r>
              <a:rPr dirty="0"/>
              <a:t> </a:t>
            </a:r>
            <a:r>
              <a:rPr dirty="0" err="1"/>
              <a:t>срок</a:t>
            </a:r>
            <a:r>
              <a:rPr dirty="0"/>
              <a:t> </a:t>
            </a:r>
            <a:r>
              <a:rPr dirty="0" err="1"/>
              <a:t>выпуска</a:t>
            </a:r>
            <a:r>
              <a:rPr dirty="0"/>
              <a:t> </a:t>
            </a:r>
            <a:r>
              <a:rPr dirty="0" err="1"/>
              <a:t>цифрового</a:t>
            </a:r>
            <a:r>
              <a:rPr dirty="0"/>
              <a:t> </a:t>
            </a:r>
            <a:r>
              <a:rPr dirty="0" err="1"/>
              <a:t>протокола</a:t>
            </a:r>
            <a:r>
              <a:rPr dirty="0"/>
              <a:t> Demo-Exam;</a:t>
            </a:r>
          </a:p>
          <a:p>
            <a:r>
              <a:rPr dirty="0"/>
              <a:t>- **75 </a:t>
            </a:r>
            <a:r>
              <a:rPr dirty="0" err="1"/>
              <a:t>лет</a:t>
            </a:r>
            <a:r>
              <a:rPr dirty="0"/>
              <a:t>** </a:t>
            </a:r>
            <a:r>
              <a:rPr dirty="0" err="1"/>
              <a:t>неизменяемого</a:t>
            </a:r>
            <a:r>
              <a:rPr dirty="0"/>
              <a:t> WORM-</a:t>
            </a:r>
            <a:r>
              <a:rPr dirty="0" err="1"/>
              <a:t>хранения</a:t>
            </a:r>
            <a:r>
              <a:rPr dirty="0"/>
              <a:t> </a:t>
            </a:r>
            <a:r>
              <a:rPr dirty="0" err="1"/>
              <a:t>цифровых</a:t>
            </a:r>
            <a:r>
              <a:rPr dirty="0"/>
              <a:t> </a:t>
            </a:r>
            <a:r>
              <a:rPr dirty="0" err="1"/>
              <a:t>дипломов</a:t>
            </a:r>
            <a:r>
              <a:rPr dirty="0"/>
              <a:t> с QR-</a:t>
            </a:r>
            <a:r>
              <a:rPr dirty="0" err="1"/>
              <a:t>валидацией</a:t>
            </a:r>
            <a:r>
              <a:rPr dirty="0"/>
              <a:t> ЕПВО v3.0.  </a:t>
            </a:r>
          </a:p>
          <a:p>
            <a:r>
              <a:rPr dirty="0"/>
              <a:t>**</a:t>
            </a:r>
            <a:r>
              <a:rPr dirty="0" err="1"/>
              <a:t>Заметки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докладчика</a:t>
            </a:r>
            <a:r>
              <a:rPr dirty="0"/>
              <a:t> (Speaker Notes):**«</a:t>
            </a:r>
            <a:r>
              <a:rPr dirty="0" err="1"/>
              <a:t>Разработанная</a:t>
            </a:r>
            <a:r>
              <a:rPr dirty="0"/>
              <a:t> </a:t>
            </a:r>
            <a:r>
              <a:rPr dirty="0" err="1"/>
              <a:t>концептуальная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охватывает</a:t>
            </a:r>
            <a:r>
              <a:rPr dirty="0"/>
              <a:t> </a:t>
            </a:r>
            <a:r>
              <a:rPr dirty="0" err="1"/>
              <a:t>весь</a:t>
            </a:r>
            <a:r>
              <a:rPr dirty="0"/>
              <a:t> </a:t>
            </a:r>
            <a:r>
              <a:rPr dirty="0" err="1"/>
              <a:t>цикл</a:t>
            </a:r>
            <a:r>
              <a:rPr dirty="0"/>
              <a:t>: </a:t>
            </a:r>
            <a:r>
              <a:rPr dirty="0" err="1"/>
              <a:t>студент</a:t>
            </a:r>
            <a:r>
              <a:rPr dirty="0"/>
              <a:t> </a:t>
            </a:r>
            <a:r>
              <a:rPr dirty="0" err="1"/>
              <a:t>проектирует</a:t>
            </a:r>
            <a:r>
              <a:rPr dirty="0"/>
              <a:t> </a:t>
            </a:r>
            <a:r>
              <a:rPr dirty="0" err="1"/>
              <a:t>урок</a:t>
            </a:r>
            <a:r>
              <a:rPr dirty="0"/>
              <a:t> с </a:t>
            </a:r>
            <a:r>
              <a:rPr dirty="0" err="1"/>
              <a:t>помощью</a:t>
            </a:r>
            <a:r>
              <a:rPr dirty="0"/>
              <a:t> ИИ, </a:t>
            </a:r>
            <a:r>
              <a:rPr dirty="0" err="1"/>
              <a:t>подтверждает</a:t>
            </a:r>
            <a:r>
              <a:rPr dirty="0"/>
              <a:t> </a:t>
            </a:r>
            <a:r>
              <a:rPr dirty="0" err="1"/>
              <a:t>этичность</a:t>
            </a:r>
            <a:r>
              <a:rPr dirty="0"/>
              <a:t> </a:t>
            </a:r>
            <a:r>
              <a:rPr dirty="0" err="1"/>
              <a:t>формуляром</a:t>
            </a:r>
            <a:r>
              <a:rPr dirty="0"/>
              <a:t> AI Statement и </a:t>
            </a:r>
            <a:r>
              <a:rPr dirty="0" err="1"/>
              <a:t>демонстрирует</a:t>
            </a:r>
            <a:r>
              <a:rPr dirty="0"/>
              <a:t> </a:t>
            </a:r>
            <a:r>
              <a:rPr dirty="0" err="1"/>
              <a:t>компетенции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Demo-Exam </a:t>
            </a:r>
            <a:r>
              <a:rPr dirty="0" err="1"/>
              <a:t>перед</a:t>
            </a:r>
            <a:r>
              <a:rPr dirty="0"/>
              <a:t> </a:t>
            </a:r>
            <a:r>
              <a:rPr dirty="0" err="1"/>
              <a:t>директором</a:t>
            </a:r>
            <a:r>
              <a:rPr dirty="0"/>
              <a:t> </a:t>
            </a:r>
            <a:r>
              <a:rPr dirty="0" err="1"/>
              <a:t>школы</a:t>
            </a:r>
            <a:r>
              <a:rPr dirty="0"/>
              <a:t>. Это </a:t>
            </a:r>
            <a:r>
              <a:rPr dirty="0" err="1"/>
              <a:t>обеспечивает</a:t>
            </a:r>
            <a:r>
              <a:rPr dirty="0"/>
              <a:t> </a:t>
            </a:r>
            <a:r>
              <a:rPr dirty="0" err="1"/>
              <a:t>практическую</a:t>
            </a:r>
            <a:r>
              <a:rPr dirty="0"/>
              <a:t> </a:t>
            </a:r>
            <a:r>
              <a:rPr dirty="0" err="1"/>
              <a:t>готовность</a:t>
            </a:r>
            <a:r>
              <a:rPr dirty="0"/>
              <a:t> </a:t>
            </a:r>
            <a:r>
              <a:rPr dirty="0" err="1"/>
              <a:t>выпускника</a:t>
            </a:r>
            <a:r>
              <a:rPr dirty="0"/>
              <a:t> к </a:t>
            </a:r>
            <a:r>
              <a:rPr dirty="0" err="1"/>
              <a:t>работе</a:t>
            </a:r>
            <a:r>
              <a:rPr dirty="0"/>
              <a:t> в </a:t>
            </a:r>
            <a:r>
              <a:rPr dirty="0" err="1"/>
              <a:t>современной</a:t>
            </a:r>
            <a:r>
              <a:rPr dirty="0"/>
              <a:t> </a:t>
            </a:r>
            <a:r>
              <a:rPr dirty="0" err="1"/>
              <a:t>школе</a:t>
            </a:r>
            <a:r>
              <a:rPr dirty="0"/>
              <a:t>».</a:t>
            </a:r>
          </a:p>
          <a:p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Источник</a:t>
            </a:r>
            <a:r>
              <a:rPr dirty="0"/>
              <a:t>: </a:t>
            </a:r>
            <a:r>
              <a:rPr dirty="0" err="1"/>
              <a:t>предоставленные</a:t>
            </a:r>
            <a:r>
              <a:rPr dirty="0"/>
              <a:t> presentation_ai_human_capital_abai_experience.md и .html, </a:t>
            </a:r>
            <a:r>
              <a:rPr dirty="0" err="1"/>
              <a:t>раздел</a:t>
            </a:r>
            <a:r>
              <a:rPr dirty="0"/>
              <a:t> 15.</a:t>
            </a:r>
          </a:p>
          <a:p>
            <a:r>
              <a:rPr dirty="0" err="1"/>
              <a:t>Материал</a:t>
            </a:r>
            <a:r>
              <a:rPr dirty="0"/>
              <a:t> </a:t>
            </a:r>
            <a:r>
              <a:rPr dirty="0" err="1"/>
              <a:t>представляет</a:t>
            </a:r>
            <a:r>
              <a:rPr dirty="0"/>
              <a:t> </a:t>
            </a:r>
            <a:r>
              <a:rPr dirty="0" err="1"/>
              <a:t>концепцию</a:t>
            </a:r>
            <a:r>
              <a:rPr dirty="0"/>
              <a:t>. </a:t>
            </a:r>
            <a:r>
              <a:rPr dirty="0" err="1"/>
              <a:t>Целевые</a:t>
            </a:r>
            <a:r>
              <a:rPr dirty="0"/>
              <a:t> </a:t>
            </a:r>
            <a:r>
              <a:rPr dirty="0" err="1"/>
              <a:t>показатели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являются</a:t>
            </a:r>
            <a:r>
              <a:rPr dirty="0"/>
              <a:t> </a:t>
            </a:r>
            <a:r>
              <a:rPr dirty="0" err="1"/>
              <a:t>достигнутыми</a:t>
            </a:r>
            <a:r>
              <a:rPr dirty="0"/>
              <a:t> </a:t>
            </a:r>
            <a:r>
              <a:rPr dirty="0" err="1"/>
              <a:t>результатами</a:t>
            </a:r>
            <a:r>
              <a:rPr dirty="0"/>
              <a:t>. </a:t>
            </a:r>
            <a:r>
              <a:rPr dirty="0" err="1"/>
              <a:t>Внешние</a:t>
            </a:r>
            <a:r>
              <a:rPr dirty="0"/>
              <a:t> </a:t>
            </a:r>
            <a:r>
              <a:rPr dirty="0" err="1"/>
              <a:t>источники</a:t>
            </a:r>
            <a:r>
              <a:rPr dirty="0"/>
              <a:t> </a:t>
            </a:r>
            <a:r>
              <a:rPr dirty="0" err="1"/>
              <a:t>приведены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авторскому</a:t>
            </a:r>
            <a:r>
              <a:rPr dirty="0"/>
              <a:t> </a:t>
            </a:r>
            <a:r>
              <a:rPr dirty="0" err="1"/>
              <a:t>материалу</a:t>
            </a:r>
            <a:r>
              <a:rPr dirty="0"/>
              <a:t>,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независимой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 РЕЗЮМЕ: 5 ПРИНЦИПОВ КОНЦЕПТУАЛЬНОЙ МОДЕЛИ ДЛЯ ОВПО РК</a:t>
            </a:r>
          </a:p>
          <a:p>
            <a:r>
              <a:rPr dirty="0"/>
              <a:t>- **</a:t>
            </a:r>
            <a:r>
              <a:rPr dirty="0" err="1"/>
              <a:t>Нормативная</a:t>
            </a:r>
            <a:r>
              <a:rPr dirty="0"/>
              <a:t> </a:t>
            </a:r>
            <a:r>
              <a:rPr dirty="0" err="1"/>
              <a:t>ясность</a:t>
            </a:r>
            <a:r>
              <a:rPr dirty="0"/>
              <a:t> </a:t>
            </a:r>
            <a:r>
              <a:rPr dirty="0" err="1"/>
              <a:t>вместо</a:t>
            </a:r>
            <a:r>
              <a:rPr dirty="0"/>
              <a:t> </a:t>
            </a:r>
            <a:r>
              <a:rPr dirty="0" err="1"/>
              <a:t>запретов</a:t>
            </a:r>
            <a:r>
              <a:rPr dirty="0"/>
              <a:t>:** </a:t>
            </a:r>
            <a:r>
              <a:rPr dirty="0" err="1"/>
              <a:t>Концепция</a:t>
            </a:r>
            <a:r>
              <a:rPr dirty="0"/>
              <a:t> </a:t>
            </a:r>
            <a:r>
              <a:rPr dirty="0" err="1"/>
              <a:t>институциональной</a:t>
            </a:r>
            <a:r>
              <a:rPr dirty="0"/>
              <a:t> </a:t>
            </a:r>
            <a:r>
              <a:rPr dirty="0" err="1"/>
              <a:t>этики</a:t>
            </a:r>
            <a:r>
              <a:rPr dirty="0"/>
              <a:t>, </a:t>
            </a:r>
            <a:r>
              <a:rPr dirty="0" err="1"/>
              <a:t>шкала</a:t>
            </a:r>
            <a:r>
              <a:rPr dirty="0"/>
              <a:t> </a:t>
            </a:r>
            <a:r>
              <a:rPr dirty="0" err="1"/>
              <a:t>прозрачности</a:t>
            </a:r>
            <a:r>
              <a:rPr dirty="0"/>
              <a:t> (0–3) и </a:t>
            </a:r>
            <a:r>
              <a:rPr dirty="0" err="1"/>
              <a:t>декларации</a:t>
            </a:r>
            <a:r>
              <a:rPr dirty="0"/>
              <a:t> </a:t>
            </a:r>
            <a:r>
              <a:rPr dirty="0" err="1"/>
              <a:t>формируют</a:t>
            </a:r>
            <a:r>
              <a:rPr dirty="0"/>
              <a:t> </a:t>
            </a:r>
            <a:r>
              <a:rPr dirty="0" err="1"/>
              <a:t>культуру</a:t>
            </a:r>
            <a:r>
              <a:rPr dirty="0"/>
              <a:t> </a:t>
            </a:r>
            <a:r>
              <a:rPr dirty="0" err="1"/>
              <a:t>осознанной</a:t>
            </a:r>
            <a:r>
              <a:rPr dirty="0"/>
              <a:t> </a:t>
            </a:r>
            <a:r>
              <a:rPr dirty="0" err="1"/>
              <a:t>ответственности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dirty="0" err="1"/>
              <a:t>Презумпция</a:t>
            </a:r>
            <a:r>
              <a:rPr dirty="0"/>
              <a:t> </a:t>
            </a:r>
            <a:r>
              <a:rPr dirty="0" err="1"/>
              <a:t>невиновности</a:t>
            </a:r>
            <a:r>
              <a:rPr dirty="0"/>
              <a:t> и Viva Voce:** </a:t>
            </a:r>
            <a:r>
              <a:rPr dirty="0" err="1"/>
              <a:t>Отказ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механических</a:t>
            </a:r>
            <a:r>
              <a:rPr dirty="0"/>
              <a:t> </a:t>
            </a:r>
            <a:r>
              <a:rPr dirty="0" err="1"/>
              <a:t>репрессий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процентам</a:t>
            </a:r>
            <a:r>
              <a:rPr dirty="0"/>
              <a:t> </a:t>
            </a:r>
            <a:r>
              <a:rPr dirty="0" err="1"/>
              <a:t>детекторов</a:t>
            </a:r>
            <a:r>
              <a:rPr dirty="0"/>
              <a:t> (</a:t>
            </a:r>
            <a:r>
              <a:rPr dirty="0" err="1"/>
              <a:t>синхронно</a:t>
            </a:r>
            <a:r>
              <a:rPr dirty="0"/>
              <a:t> с </a:t>
            </a:r>
            <a:r>
              <a:rPr dirty="0" err="1"/>
              <a:t>позицией</a:t>
            </a:r>
            <a:r>
              <a:rPr dirty="0"/>
              <a:t> MIT 2026 г.). </a:t>
            </a:r>
            <a:r>
              <a:rPr dirty="0" err="1"/>
              <a:t>Защита</a:t>
            </a:r>
            <a:r>
              <a:rPr dirty="0"/>
              <a:t> </a:t>
            </a:r>
            <a:r>
              <a:rPr dirty="0" err="1"/>
              <a:t>права</a:t>
            </a:r>
            <a:r>
              <a:rPr dirty="0"/>
              <a:t> </a:t>
            </a:r>
            <a:r>
              <a:rPr dirty="0" err="1"/>
              <a:t>студента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устное</a:t>
            </a:r>
            <a:r>
              <a:rPr dirty="0"/>
              <a:t> </a:t>
            </a:r>
            <a:r>
              <a:rPr dirty="0" err="1"/>
              <a:t>доказательство</a:t>
            </a:r>
            <a:r>
              <a:rPr dirty="0"/>
              <a:t> </a:t>
            </a:r>
            <a:r>
              <a:rPr dirty="0" err="1"/>
              <a:t>авторства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dirty="0" err="1"/>
              <a:t>Аутентичное</a:t>
            </a:r>
            <a:r>
              <a:rPr dirty="0"/>
              <a:t> </a:t>
            </a:r>
            <a:r>
              <a:rPr dirty="0" err="1"/>
              <a:t>оценивание</a:t>
            </a:r>
            <a:r>
              <a:rPr dirty="0"/>
              <a:t>:** </a:t>
            </a:r>
            <a:r>
              <a:rPr dirty="0" err="1"/>
              <a:t>Переориентация</a:t>
            </a:r>
            <a:r>
              <a:rPr dirty="0"/>
              <a:t> </a:t>
            </a:r>
            <a:r>
              <a:rPr dirty="0" err="1"/>
              <a:t>заданий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высшие</a:t>
            </a:r>
            <a:r>
              <a:rPr dirty="0"/>
              <a:t> </a:t>
            </a:r>
            <a:r>
              <a:rPr dirty="0" err="1"/>
              <a:t>уровни</a:t>
            </a:r>
            <a:r>
              <a:rPr dirty="0"/>
              <a:t> </a:t>
            </a:r>
            <a:r>
              <a:rPr dirty="0" err="1"/>
              <a:t>таксономии</a:t>
            </a:r>
            <a:r>
              <a:rPr dirty="0"/>
              <a:t> </a:t>
            </a:r>
            <a:r>
              <a:rPr dirty="0" err="1"/>
              <a:t>Блума</a:t>
            </a:r>
            <a:r>
              <a:rPr dirty="0"/>
              <a:t>: </a:t>
            </a:r>
            <a:r>
              <a:rPr dirty="0" err="1"/>
              <a:t>преодоление</a:t>
            </a:r>
            <a:r>
              <a:rPr dirty="0"/>
              <a:t> </a:t>
            </a:r>
            <a:r>
              <a:rPr dirty="0" err="1"/>
              <a:t>когнитивных</a:t>
            </a:r>
            <a:r>
              <a:rPr dirty="0"/>
              <a:t> </a:t>
            </a:r>
            <a:r>
              <a:rPr dirty="0" err="1"/>
              <a:t>трудностей</a:t>
            </a:r>
            <a:r>
              <a:rPr dirty="0"/>
              <a:t> (_Productive Struggle_), </a:t>
            </a:r>
            <a:r>
              <a:rPr dirty="0" err="1"/>
              <a:t>деконструкция</a:t>
            </a:r>
            <a:r>
              <a:rPr dirty="0"/>
              <a:t> </a:t>
            </a:r>
            <a:r>
              <a:rPr dirty="0" err="1"/>
              <a:t>галлюцинаций</a:t>
            </a:r>
            <a:r>
              <a:rPr dirty="0"/>
              <a:t> LLM и Demo-Exam.</a:t>
            </a:r>
          </a:p>
          <a:p>
            <a:r>
              <a:rPr dirty="0"/>
              <a:t>- **</a:t>
            </a:r>
            <a:r>
              <a:rPr dirty="0" err="1"/>
              <a:t>Архитектурный</a:t>
            </a:r>
            <a:r>
              <a:rPr dirty="0"/>
              <a:t> </a:t>
            </a:r>
            <a:r>
              <a:rPr dirty="0" err="1"/>
              <a:t>дуализм</a:t>
            </a:r>
            <a:r>
              <a:rPr dirty="0"/>
              <a:t> </a:t>
            </a:r>
            <a:r>
              <a:rPr dirty="0" err="1"/>
              <a:t>платформ</a:t>
            </a:r>
            <a:r>
              <a:rPr dirty="0"/>
              <a:t>:** </a:t>
            </a:r>
            <a:r>
              <a:rPr dirty="0" err="1"/>
              <a:t>Разделение</a:t>
            </a:r>
            <a:r>
              <a:rPr dirty="0"/>
              <a:t> </a:t>
            </a:r>
            <a:r>
              <a:rPr dirty="0" err="1"/>
              <a:t>вероятностных</a:t>
            </a:r>
            <a:r>
              <a:rPr dirty="0"/>
              <a:t> </a:t>
            </a:r>
            <a:r>
              <a:rPr dirty="0" err="1"/>
              <a:t>диалоговых</a:t>
            </a:r>
            <a:r>
              <a:rPr dirty="0"/>
              <a:t> LLM-</a:t>
            </a:r>
            <a:r>
              <a:rPr dirty="0" err="1"/>
              <a:t>ассистентов</a:t>
            </a:r>
            <a:r>
              <a:rPr dirty="0"/>
              <a:t> и </a:t>
            </a:r>
            <a:r>
              <a:rPr dirty="0" err="1"/>
              <a:t>детерминированного</a:t>
            </a:r>
            <a:r>
              <a:rPr dirty="0"/>
              <a:t> ACID-</a:t>
            </a:r>
            <a:r>
              <a:rPr dirty="0" err="1"/>
              <a:t>ядра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расчетов</a:t>
            </a:r>
            <a:r>
              <a:rPr dirty="0"/>
              <a:t> GPA, </a:t>
            </a:r>
            <a:r>
              <a:rPr dirty="0" err="1"/>
              <a:t>ведомостей</a:t>
            </a:r>
            <a:r>
              <a:rPr dirty="0"/>
              <a:t> и </a:t>
            </a:r>
            <a:r>
              <a:rPr dirty="0" err="1"/>
              <a:t>дипломов</a:t>
            </a:r>
            <a:r>
              <a:rPr dirty="0"/>
              <a:t> с WORM-</a:t>
            </a:r>
            <a:r>
              <a:rPr dirty="0" err="1"/>
              <a:t>аудитом</a:t>
            </a:r>
            <a:r>
              <a:rPr dirty="0"/>
              <a:t>.</a:t>
            </a:r>
          </a:p>
          <a:p>
            <a:r>
              <a:rPr dirty="0"/>
              <a:t>- **</a:t>
            </a:r>
            <a:r>
              <a:rPr dirty="0" err="1"/>
              <a:t>Фокус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человечности</a:t>
            </a:r>
            <a:r>
              <a:rPr dirty="0"/>
              <a:t> (Humanity front and center):** ИИ </a:t>
            </a:r>
            <a:r>
              <a:rPr dirty="0" err="1"/>
              <a:t>усиливает</a:t>
            </a:r>
            <a:r>
              <a:rPr dirty="0"/>
              <a:t> </a:t>
            </a:r>
            <a:r>
              <a:rPr dirty="0" err="1"/>
              <a:t>человека</a:t>
            </a:r>
            <a:r>
              <a:rPr dirty="0"/>
              <a:t> (_Augmentation not automation_). </a:t>
            </a:r>
            <a:r>
              <a:rPr dirty="0" err="1"/>
              <a:t>Главная</a:t>
            </a:r>
            <a:r>
              <a:rPr dirty="0"/>
              <a:t> </a:t>
            </a:r>
            <a:r>
              <a:rPr dirty="0" err="1"/>
              <a:t>миссия</a:t>
            </a:r>
            <a:r>
              <a:rPr dirty="0"/>
              <a:t> </a:t>
            </a:r>
            <a:r>
              <a:rPr dirty="0" err="1"/>
              <a:t>высшего</a:t>
            </a:r>
            <a:r>
              <a:rPr dirty="0"/>
              <a:t> </a:t>
            </a:r>
            <a:r>
              <a:rPr dirty="0" err="1"/>
              <a:t>образования</a:t>
            </a:r>
            <a:r>
              <a:rPr dirty="0"/>
              <a:t> — </a:t>
            </a:r>
            <a:r>
              <a:rPr dirty="0" err="1"/>
              <a:t>развитие</a:t>
            </a:r>
            <a:r>
              <a:rPr dirty="0"/>
              <a:t> </a:t>
            </a:r>
            <a:r>
              <a:rPr dirty="0" err="1"/>
              <a:t>эмпатии</a:t>
            </a:r>
            <a:r>
              <a:rPr dirty="0"/>
              <a:t>, </a:t>
            </a:r>
            <a:r>
              <a:rPr dirty="0" err="1"/>
              <a:t>критического</a:t>
            </a:r>
            <a:r>
              <a:rPr dirty="0"/>
              <a:t> </a:t>
            </a:r>
            <a:r>
              <a:rPr dirty="0" err="1"/>
              <a:t>мышления</a:t>
            </a:r>
            <a:r>
              <a:rPr dirty="0"/>
              <a:t>, </a:t>
            </a:r>
            <a:r>
              <a:rPr dirty="0" err="1"/>
              <a:t>гражданской</a:t>
            </a:r>
            <a:r>
              <a:rPr dirty="0"/>
              <a:t> </a:t>
            </a:r>
            <a:r>
              <a:rPr dirty="0" err="1"/>
              <a:t>ответственности</a:t>
            </a:r>
            <a:r>
              <a:rPr dirty="0"/>
              <a:t> и </a:t>
            </a:r>
            <a:r>
              <a:rPr dirty="0" err="1"/>
              <a:t>любви</a:t>
            </a:r>
            <a:r>
              <a:rPr dirty="0"/>
              <a:t> к </a:t>
            </a:r>
            <a:r>
              <a:rPr dirty="0" err="1"/>
              <a:t>детям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#### </a:t>
            </a:r>
            <a:r>
              <a:rPr dirty="0" err="1"/>
              <a:t>Контакты</a:t>
            </a:r>
            <a:r>
              <a:rPr dirty="0"/>
              <a:t> и </a:t>
            </a:r>
            <a:r>
              <a:rPr dirty="0" err="1"/>
              <a:t>доступ</a:t>
            </a:r>
            <a:r>
              <a:rPr dirty="0"/>
              <a:t> к </a:t>
            </a:r>
            <a:r>
              <a:rPr dirty="0" err="1"/>
              <a:t>материалам</a:t>
            </a:r>
            <a:endParaRPr dirty="0"/>
          </a:p>
          <a:p>
            <a:r>
              <a:rPr dirty="0"/>
              <a:t>- **НАО «</a:t>
            </a:r>
            <a:r>
              <a:rPr dirty="0" err="1"/>
              <a:t>Казахский</a:t>
            </a:r>
            <a:r>
              <a:rPr dirty="0"/>
              <a:t> </a:t>
            </a:r>
            <a:r>
              <a:rPr dirty="0" err="1"/>
              <a:t>национальный</a:t>
            </a:r>
            <a:r>
              <a:rPr dirty="0"/>
              <a:t> </a:t>
            </a:r>
            <a:r>
              <a:rPr dirty="0" err="1"/>
              <a:t>педагогический</a:t>
            </a:r>
            <a:r>
              <a:rPr dirty="0"/>
              <a:t> </a:t>
            </a:r>
            <a:r>
              <a:rPr dirty="0" err="1"/>
              <a:t>университет</a:t>
            </a:r>
            <a:r>
              <a:rPr dirty="0"/>
              <a:t> </a:t>
            </a:r>
            <a:r>
              <a:rPr dirty="0" err="1"/>
              <a:t>имени</a:t>
            </a:r>
            <a:r>
              <a:rPr dirty="0"/>
              <a:t> </a:t>
            </a:r>
            <a:r>
              <a:rPr dirty="0" err="1"/>
              <a:t>Абая</a:t>
            </a:r>
            <a:r>
              <a:rPr dirty="0"/>
              <a:t>»**</a:t>
            </a:r>
          </a:p>
          <a:p>
            <a:r>
              <a:rPr dirty="0"/>
              <a:t>- **</a:t>
            </a:r>
            <a:r>
              <a:rPr dirty="0" err="1"/>
              <a:t>Регуляторный</a:t>
            </a:r>
            <a:r>
              <a:rPr dirty="0"/>
              <a:t> </a:t>
            </a:r>
            <a:r>
              <a:rPr dirty="0" err="1"/>
              <a:t>фонд</a:t>
            </a:r>
            <a:r>
              <a:rPr dirty="0"/>
              <a:t>:** docs/internal\_acts/sops\_and\_rules/</a:t>
            </a:r>
          </a:p>
          <a:p>
            <a:r>
              <a:rPr dirty="0"/>
              <a:t>- **</a:t>
            </a:r>
            <a:r>
              <a:rPr dirty="0" err="1"/>
              <a:t>Архитектурный</a:t>
            </a:r>
            <a:r>
              <a:rPr dirty="0"/>
              <a:t> </a:t>
            </a:r>
            <a:r>
              <a:rPr dirty="0" err="1"/>
              <a:t>репозиторий</a:t>
            </a:r>
            <a:r>
              <a:rPr dirty="0"/>
              <a:t>:** SIS/docs/architecture/</a:t>
            </a:r>
          </a:p>
          <a:p>
            <a:r>
              <a:rPr dirty="0"/>
              <a:t>- **</a:t>
            </a:r>
            <a:r>
              <a:rPr dirty="0" err="1"/>
              <a:t>Портал</a:t>
            </a:r>
            <a:r>
              <a:rPr dirty="0"/>
              <a:t>:** [kaznpu.kz](https://www.kaznpu.kz)  </a:t>
            </a:r>
            <a:r>
              <a:rPr dirty="0" err="1"/>
              <a:t>Цифровая</a:t>
            </a:r>
            <a:r>
              <a:rPr dirty="0"/>
              <a:t> </a:t>
            </a:r>
            <a:r>
              <a:rPr dirty="0" err="1"/>
              <a:t>платформа</a:t>
            </a:r>
            <a:r>
              <a:rPr dirty="0"/>
              <a:t> Abai Digital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329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000001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28650" y="466725"/>
            <a:ext cx="104775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7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000001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400175"/>
            <a:ext cx="10953750" cy="15525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50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50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Подготовка кадров</a:t>
            </a:r>
          </a:p>
          <a:p>
            <a:pPr>
              <a:defRPr sz="50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50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в области 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000001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28650" y="3276600"/>
            <a:ext cx="10001250" cy="99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Современные вызовы и опыт</a:t>
            </a:r>
          </a:p>
          <a:p>
            <a:pPr>
              <a:defRPr sz="285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000001-0004-4000-8000-000000000000}"/>
              </a:ext>
            </a:extLst>
          </p:cNvPr>
          <p:cNvSpPr>
            <a:spLocks noGrp="1"/>
          </p:cNvSpPr>
          <p:nvPr/>
        </p:nvSpPr>
        <p:spPr>
          <a:xfrm>
            <a:off x="0" y="4991100"/>
            <a:ext cx="12192000" cy="1866900"/>
          </a:xfrm>
          <a:prstGeom prst="rect">
            <a:avLst/>
          </a:prstGeom>
          <a:solidFill>
            <a:srgbClr val="154C8A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00001-0005-4000-8000-000000000000}"/>
              </a:ext>
            </a:extLst>
          </p:cNvPr>
          <p:cNvSpPr>
            <a:spLocks noGrp="1"/>
          </p:cNvSpPr>
          <p:nvPr/>
        </p:nvSpPr>
        <p:spPr>
          <a:xfrm>
            <a:off x="628650" y="5314950"/>
            <a:ext cx="10858500" cy="4095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Концепция институциональной трансформации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000001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28650" y="5876925"/>
            <a:ext cx="1076325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Этические стандарты, новая дидактика и архитектура AI-Native University</a:t>
            </a:r>
          </a:p>
        </p:txBody>
      </p:sp>
    </p:spTree>
    <p:extLst>
      <p:ext uri="{BB962C8B-B14F-4D97-AF65-F5344CB8AC3E}">
        <p14:creationId xmlns:p14="http://schemas.microsoft.com/office/powerpoint/2010/main" val="100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0000002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3812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КОНЦЕПЦИЯ ТРАНСФОРМАЦИИ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000002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972800" cy="1104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Глобальные и национальные вызовы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000002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8192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000002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125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00002-0005-4000-8000-000000000000}"/>
              </a:ext>
            </a:extLst>
          </p:cNvPr>
          <p:cNvSpPr>
            <a:spLocks noGrp="1"/>
          </p:cNvSpPr>
          <p:nvPr/>
        </p:nvSpPr>
        <p:spPr>
          <a:xfrm>
            <a:off x="11001375" y="639127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000002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228850"/>
            <a:ext cx="325755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Глобальный сдвиг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000002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790825"/>
            <a:ext cx="32575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GenAI меняет учебные задания и профессиональную работу.</a:t>
            </a:r>
          </a:p>
          <a:p>
            <a:endParaRPr sz="1875" b="0">
              <a:solidFill>
                <a:srgbClr val="172C44"/>
              </a:solidFill>
              <a:latin typeface="Arial"/>
              <a:ea typeface="Arial"/>
              <a:cs typeface="Arial"/>
            </a:endParaRPr>
          </a:p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В центре подготовки: постановка задач, проверка фактов и критическое мышление.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0000002-0008-4000-8000-000000000000}"/>
              </a:ext>
            </a:extLst>
          </p:cNvPr>
          <p:cNvSpPr>
            <a:spLocks noGrp="1"/>
          </p:cNvSpPr>
          <p:nvPr/>
        </p:nvSpPr>
        <p:spPr>
          <a:xfrm>
            <a:off x="4419600" y="2228850"/>
            <a:ext cx="325755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Национальная рамка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000002-0009-4000-8000-000000000000}"/>
              </a:ext>
            </a:extLst>
          </p:cNvPr>
          <p:cNvSpPr>
            <a:spLocks noGrp="1"/>
          </p:cNvSpPr>
          <p:nvPr/>
        </p:nvSpPr>
        <p:spPr>
          <a:xfrm>
            <a:off x="4419600" y="2790825"/>
            <a:ext cx="3429000" cy="349567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900"/>
              </a:spcAft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lang="ru-RU" sz="170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Концепция развития ИИ на 2024–2029 гг. (ПП РК № 604).</a:t>
            </a:r>
          </a:p>
          <a:p>
            <a:pPr>
              <a:lnSpc>
                <a:spcPct val="104000"/>
              </a:lnSpc>
              <a:spcBef>
                <a:spcPts val="0"/>
              </a:spcBef>
              <a:spcAft>
                <a:spcPts val="900"/>
              </a:spcAft>
            </a:pPr>
            <a:r>
              <a:rPr lang="ru-RU" sz="170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Закон № 103-VIII «О науке и технологической политике».</a:t>
            </a:r>
          </a:p>
          <a:p>
            <a:pPr>
              <a:lnSpc>
                <a:spcPct val="104000"/>
              </a:lnSpc>
              <a:spcBef>
                <a:spcPts val="0"/>
              </a:spcBef>
              <a:spcAft>
                <a:spcPts val="900"/>
              </a:spcAft>
            </a:pPr>
            <a:r>
              <a:rPr lang="ru-RU" sz="170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Закон РК «Об искусственном интеллекте».</a:t>
            </a:r>
          </a:p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0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Межвузовский стандарт по ИИ</a:t>
            </a:r>
            <a:r>
              <a:rPr lang="ru-RU" sz="170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(</a:t>
            </a:r>
            <a:r>
              <a:rPr lang="ru-RU" sz="170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25.06.2026): единые отраслевые правила академической честности, силлабусов и «AI + X».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000002-000A-4000-8000-000000000000}"/>
              </a:ext>
            </a:extLst>
          </p:cNvPr>
          <p:cNvSpPr>
            <a:spLocks noGrp="1"/>
          </p:cNvSpPr>
          <p:nvPr/>
        </p:nvSpPr>
        <p:spPr>
          <a:xfrm>
            <a:off x="8239125" y="2228850"/>
            <a:ext cx="325755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Миссия педвуза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000002-000B-4000-8000-000000000000}"/>
              </a:ext>
            </a:extLst>
          </p:cNvPr>
          <p:cNvSpPr>
            <a:spLocks noGrp="1"/>
          </p:cNvSpPr>
          <p:nvPr/>
        </p:nvSpPr>
        <p:spPr>
          <a:xfrm>
            <a:off x="8239125" y="2790825"/>
            <a:ext cx="3257550" cy="33337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Будущий учитель переносит культуру ответственного ИИ в школу.</a:t>
            </a:r>
          </a:p>
          <a:p>
            <a:endParaRPr sz="1875" b="0">
              <a:solidFill>
                <a:srgbClr val="172C44"/>
              </a:solidFill>
              <a:latin typeface="Arial"/>
              <a:ea typeface="Arial"/>
              <a:cs typeface="Arial"/>
            </a:endParaRPr>
          </a:p>
          <a:p>
            <a:r>
              <a:rPr lang="ru-RU"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Профиль «</a:t>
            </a:r>
            <a:r>
              <a:rPr lang="en-US"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AI + </a:t>
            </a:r>
            <a:r>
              <a:rPr lang="ru-RU"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Педагогика» </a:t>
            </a: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связывает </a:t>
            </a:r>
            <a:r>
              <a:rPr lang="ru-RU"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межвузовский стандарт </a:t>
            </a: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с этикой</a:t>
            </a:r>
            <a:r>
              <a:rPr lang="ru-KZ"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,</a:t>
            </a: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цифровой средой</a:t>
            </a:r>
            <a:r>
              <a:rPr lang="ru-RU"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и школьной практикой</a:t>
            </a: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.</a:t>
            </a:r>
            <a:endParaRPr lang="ru-KZ" sz="1875" b="0">
              <a:solidFill>
                <a:srgbClr val="172C44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0000003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3812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КОНЦЕПЦИЯ ТРАНСФОРМАЦИИ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000003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972800" cy="1104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Запреты и управляемое применение 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000003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8192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000003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125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00003-0005-4000-8000-000000000000}"/>
              </a:ext>
            </a:extLst>
          </p:cNvPr>
          <p:cNvSpPr>
            <a:spLocks noGrp="1"/>
          </p:cNvSpPr>
          <p:nvPr/>
        </p:nvSpPr>
        <p:spPr>
          <a:xfrm>
            <a:off x="11001375" y="639127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graphicFrame>
        <p:nvGraphicFramePr>
          <p:cNvPr id="6" name="Таблица 5"/>
          <p:cNvGraphicFramePr/>
          <p:nvPr/>
        </p:nvGraphicFramePr>
        <p:xfrm>
          <a:off x="609600" y="2114550"/>
          <a:ext cx="10972800" cy="3638550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7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05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23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Измерение</a:t>
                      </a:r>
                    </a:p>
                  </a:txBody>
                  <a:tcPr marL="133350" marR="114300" marT="114300" marB="95250" anchor="ctr">
                    <a:solidFill>
                      <a:srgbClr val="154C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Модель запретов</a:t>
                      </a:r>
                    </a:p>
                  </a:txBody>
                  <a:tcPr marL="133350" marR="114300" marT="114300" marB="95250" anchor="ctr">
                    <a:solidFill>
                      <a:srgbClr val="154C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Предлагаемая модель КазНПУ</a:t>
                      </a:r>
                    </a:p>
                  </a:txBody>
                  <a:tcPr marL="133350" marR="114300" marT="114300" marB="95250" anchor="ctr">
                    <a:solidFill>
                      <a:srgbClr val="154C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Применение ИИ</a:t>
                      </a:r>
                    </a:p>
                  </a:txBody>
                  <a:tcPr marL="133350" marR="114300" marT="114300" marB="95250" anchor="ctr">
                    <a:solidFill>
                      <a:srgbClr val="EDF4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Любое использование считают нарушением</a:t>
                      </a:r>
                    </a:p>
                  </a:txBody>
                  <a:tcPr marL="133350" marR="114300" marT="114300" marB="95250" anchor="ctr">
                    <a:solidFill>
                      <a:srgbClr val="EDF4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Шкала AI Disclosure 0–3 и открытое декларирование</a:t>
                      </a:r>
                    </a:p>
                  </a:txBody>
                  <a:tcPr marL="133350" marR="114300" marT="114300" marB="95250" anchor="ctr">
                    <a:solidFill>
                      <a:srgbClr val="EDF4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Проверка авторства</a:t>
                      </a:r>
                    </a:p>
                  </a:txBody>
                  <a:tcPr marL="133350" marR="114300" marT="11430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Автоматические санкции по детектору</a:t>
                      </a:r>
                    </a:p>
                  </a:txBody>
                  <a:tcPr marL="133350" marR="114300" marT="11430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Устная защита Viva Voce и оценка понимания</a:t>
                      </a:r>
                    </a:p>
                  </a:txBody>
                  <a:tcPr marL="133350" marR="114300" marT="114300" marB="952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Языковая справедливость</a:t>
                      </a:r>
                    </a:p>
                  </a:txBody>
                  <a:tcPr marL="133350" marR="114300" marT="114300" marB="95250" anchor="ctr">
                    <a:solidFill>
                      <a:srgbClr val="EDF4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Риск ложных срабатываний</a:t>
                      </a:r>
                    </a:p>
                  </a:txBody>
                  <a:tcPr marL="133350" marR="114300" marT="114300" marB="95250" anchor="ctr">
                    <a:solidFill>
                      <a:srgbClr val="EDF4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Равные гарантии и проверка человеком</a:t>
                      </a:r>
                    </a:p>
                  </a:txBody>
                  <a:tcPr marL="133350" marR="114300" marT="114300" marB="95250" anchor="ctr">
                    <a:solidFill>
                      <a:srgbClr val="EDF4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Оценивание</a:t>
                      </a:r>
                    </a:p>
                  </a:txBody>
                  <a:tcPr marL="133350" marR="114300" marT="11430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Контроль только итогового текста</a:t>
                      </a:r>
                    </a:p>
                  </a:txBody>
                  <a:tcPr marL="133350" marR="114300" marT="11430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Проверка процесса, фактчекинга и практического урока</a:t>
                      </a:r>
                    </a:p>
                  </a:txBody>
                  <a:tcPr marL="133350" marR="114300" marT="114300" marB="952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000003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829300"/>
            <a:ext cx="108585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875" b="1" dirty="0">
                <a:solidFill>
                  <a:srgbClr val="154C8A"/>
                </a:solidFill>
                <a:latin typeface="Arial"/>
                <a:ea typeface="Arial"/>
                <a:cs typeface="Arial"/>
              </a:rPr>
              <a:t>Human-in-the-Loop: </a:t>
            </a:r>
            <a:r>
              <a:rPr sz="1875" b="1" dirty="0" err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итоговую</a:t>
            </a:r>
            <a:r>
              <a:rPr sz="1875" b="1" dirty="0">
                <a:solidFill>
                  <a:srgbClr val="154C8A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1" dirty="0" err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оценку</a:t>
            </a:r>
            <a:r>
              <a:rPr sz="1875" b="1" dirty="0">
                <a:solidFill>
                  <a:srgbClr val="154C8A"/>
                </a:solidFill>
                <a:latin typeface="Arial"/>
                <a:ea typeface="Arial"/>
                <a:cs typeface="Arial"/>
              </a:rPr>
              <a:t> и </a:t>
            </a:r>
            <a:r>
              <a:rPr sz="1875" b="1" dirty="0" err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ответственность</a:t>
            </a:r>
            <a:r>
              <a:rPr sz="1875" b="1" dirty="0">
                <a:solidFill>
                  <a:srgbClr val="154C8A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1" dirty="0" err="1">
                <a:solidFill>
                  <a:srgbClr val="154C8A"/>
                </a:solidFill>
                <a:latin typeface="Arial"/>
                <a:ea typeface="Arial"/>
                <a:cs typeface="Arial"/>
              </a:rPr>
              <a:t>сохраняет</a:t>
            </a:r>
            <a:r>
              <a:rPr sz="1875" b="1" dirty="0">
                <a:solidFill>
                  <a:srgbClr val="154C8A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875" b="1" dirty="0">
                <a:solidFill>
                  <a:srgbClr val="154C8A"/>
                </a:solidFill>
                <a:latin typeface="Arial"/>
                <a:ea typeface="Arial"/>
                <a:cs typeface="Arial"/>
              </a:rPr>
              <a:t>обучающийся</a:t>
            </a:r>
            <a:r>
              <a:rPr sz="1875" b="1" dirty="0">
                <a:solidFill>
                  <a:srgbClr val="154C8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0000004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3812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БЕНЧМАРК ПО ПРЕДОСТАВЛЕННОМУ МАТЕРИАЛУ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000004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972800" cy="1104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Международный ориентир: принципы MIT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000004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8192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000004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125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00004-0005-4000-8000-000000000000}"/>
              </a:ext>
            </a:extLst>
          </p:cNvPr>
          <p:cNvSpPr>
            <a:spLocks noGrp="1"/>
          </p:cNvSpPr>
          <p:nvPr/>
        </p:nvSpPr>
        <p:spPr>
          <a:xfrm>
            <a:off x="11001375" y="639127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000004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009775"/>
            <a:ext cx="32385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40%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000004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686050"/>
            <a:ext cx="333375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72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бакалавров чувствуют</a:t>
            </a:r>
          </a:p>
          <a:p>
            <a:pPr>
              <a:defRPr sz="172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«заменимость»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0000004-0008-4000-8000-000000000000}"/>
              </a:ext>
            </a:extLst>
          </p:cNvPr>
          <p:cNvSpPr>
            <a:spLocks noGrp="1"/>
          </p:cNvSpPr>
          <p:nvPr/>
        </p:nvSpPr>
        <p:spPr>
          <a:xfrm>
            <a:off x="4324350" y="2009775"/>
            <a:ext cx="32385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34%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000004-0009-4000-8000-000000000000}"/>
              </a:ext>
            </a:extLst>
          </p:cNvPr>
          <p:cNvSpPr>
            <a:spLocks noGrp="1"/>
          </p:cNvSpPr>
          <p:nvPr/>
        </p:nvSpPr>
        <p:spPr>
          <a:xfrm>
            <a:off x="4324350" y="2686050"/>
            <a:ext cx="333375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72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бакалавров чувствуют</a:t>
            </a:r>
          </a:p>
          <a:p>
            <a:pPr>
              <a:defRPr sz="172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рост возможностей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000004-000A-4000-8000-000000000000}"/>
              </a:ext>
            </a:extLst>
          </p:cNvPr>
          <p:cNvSpPr>
            <a:spLocks noGrp="1"/>
          </p:cNvSpPr>
          <p:nvPr/>
        </p:nvSpPr>
        <p:spPr>
          <a:xfrm>
            <a:off x="8039100" y="2009775"/>
            <a:ext cx="32385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23%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000004-000B-4000-8000-000000000000}"/>
              </a:ext>
            </a:extLst>
          </p:cNvPr>
          <p:cNvSpPr>
            <a:spLocks noGrp="1"/>
          </p:cNvSpPr>
          <p:nvPr/>
        </p:nvSpPr>
        <p:spPr>
          <a:xfrm>
            <a:off x="8039100" y="2686050"/>
            <a:ext cx="333375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72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сообщества оптимистичны</a:t>
            </a:r>
          </a:p>
          <a:p>
            <a:pPr>
              <a:defRPr sz="172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в отношении GenAI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0000004-000C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486150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0000004-000D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705225"/>
            <a:ext cx="533400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Принципы обучения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0000004-000E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267200"/>
            <a:ext cx="5334000" cy="1619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Усиление возможностей человека.</a:t>
            </a:r>
          </a:p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Сохранение интеллектуального усилия.</a:t>
            </a:r>
          </a:p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Осторожность с AI-детекторами.</a:t>
            </a:r>
          </a:p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Равный доступ к технологиям.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0000004-000F-4000-8000-000000000000}"/>
              </a:ext>
            </a:extLst>
          </p:cNvPr>
          <p:cNvSpPr>
            <a:spLocks noGrp="1"/>
          </p:cNvSpPr>
          <p:nvPr/>
        </p:nvSpPr>
        <p:spPr>
          <a:xfrm>
            <a:off x="6477000" y="3705225"/>
            <a:ext cx="504825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Управление изменениями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0000004-0010-4000-8000-000000000000}"/>
              </a:ext>
            </a:extLst>
          </p:cNvPr>
          <p:cNvSpPr>
            <a:spLocks noGrp="1"/>
          </p:cNvSpPr>
          <p:nvPr/>
        </p:nvSpPr>
        <p:spPr>
          <a:xfrm>
            <a:off x="6477000" y="4267200"/>
            <a:ext cx="5048250" cy="1619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Комитет</a:t>
            </a:r>
            <a:r>
              <a:rPr sz="1875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по</a:t>
            </a:r>
            <a:r>
              <a:rPr sz="1875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ИИ и </a:t>
            </a:r>
            <a:r>
              <a:rPr sz="1875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образованию</a:t>
            </a:r>
            <a:r>
              <a:rPr sz="1875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Факультетские</a:t>
            </a:r>
            <a:r>
              <a:rPr sz="1875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AI Leads и AI Fellows.</a:t>
            </a:r>
          </a:p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Фонд</a:t>
            </a:r>
            <a:r>
              <a:rPr sz="1875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пилотных</a:t>
            </a:r>
            <a:r>
              <a:rPr sz="1875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проектов</a:t>
            </a:r>
            <a:r>
              <a:rPr sz="1875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AI Pilot Fund.</a:t>
            </a:r>
          </a:p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Выбор</a:t>
            </a:r>
            <a:r>
              <a:rPr sz="1875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моделей</a:t>
            </a:r>
            <a:r>
              <a:rPr sz="1875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и </a:t>
            </a:r>
            <a:r>
              <a:rPr sz="1875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суверенитет</a:t>
            </a:r>
            <a:r>
              <a:rPr sz="1875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данных</a:t>
            </a:r>
            <a:r>
              <a:rPr sz="1875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0000004-001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105525"/>
            <a:ext cx="10858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Отчёт MIT, август 2026, и опрос 9 800+ участников: атрибуция и цифры из исходного материала.</a:t>
            </a:r>
          </a:p>
        </p:txBody>
      </p:sp>
    </p:spTree>
    <p:extLst>
      <p:ext uri="{BB962C8B-B14F-4D97-AF65-F5344CB8AC3E}">
        <p14:creationId xmlns:p14="http://schemas.microsoft.com/office/powerpoint/2010/main" val="400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0000005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3812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ПРОЕКТНЫЕ ОРИЕНТИРЫ, НЕ ДОСТИГНУТЫЕ РЕЗУЛЬТАТЫ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000005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972800" cy="1104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lang="ru-RU" sz="3225" b="1" dirty="0">
                <a:solidFill>
                  <a:srgbClr val="10345E"/>
                </a:solidFill>
                <a:latin typeface="Arial"/>
                <a:ea typeface="Arial"/>
                <a:cs typeface="Arial"/>
              </a:rPr>
              <a:t>Ц</a:t>
            </a:r>
            <a:r>
              <a:rPr sz="3225" b="1" dirty="0" err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елевые</a:t>
            </a:r>
            <a:r>
              <a:rPr sz="3225" b="1" dirty="0">
                <a:solidFill>
                  <a:srgbClr val="10345E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ориентиры</a:t>
            </a:r>
            <a:r>
              <a:rPr sz="3225" b="1" dirty="0">
                <a:solidFill>
                  <a:srgbClr val="10345E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на</a:t>
            </a:r>
            <a:r>
              <a:rPr sz="3225" b="1" dirty="0">
                <a:solidFill>
                  <a:srgbClr val="10345E"/>
                </a:solidFill>
                <a:latin typeface="Arial"/>
                <a:ea typeface="Arial"/>
                <a:cs typeface="Arial"/>
              </a:rPr>
              <a:t> 2027–2030 </a:t>
            </a:r>
            <a:r>
              <a:rPr sz="3225" b="1" dirty="0" err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годы</a:t>
            </a:r>
            <a:endParaRPr sz="3225" b="1" dirty="0">
              <a:solidFill>
                <a:srgbClr val="10345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000005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8192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000005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125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00005-0005-4000-8000-000000000000}"/>
              </a:ext>
            </a:extLst>
          </p:cNvPr>
          <p:cNvSpPr>
            <a:spLocks noGrp="1"/>
          </p:cNvSpPr>
          <p:nvPr/>
        </p:nvSpPr>
        <p:spPr>
          <a:xfrm>
            <a:off x="11001375" y="639127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000005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66750" y="2047875"/>
            <a:ext cx="59055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Охват, %</a:t>
            </a:r>
          </a:p>
        </p:txBody>
      </p:sp>
      <p:graphicFrame>
        <p:nvGraphicFramePr>
          <p:cNvPr id="7" name="Chart" descr="Chart"/>
          <p:cNvGraphicFramePr/>
          <p:nvPr>
            <p:extLst>
              <p:ext uri="{D42A27DB-BD31-4B8C-83A1-F6EECF244321}">
                <p14:modId xmlns:p14="http://schemas.microsoft.com/office/powerpoint/2010/main" val="1013294419"/>
              </p:ext>
            </p:extLst>
          </p:nvPr>
        </p:nvGraphicFramePr>
        <p:xfrm>
          <a:off x="552450" y="2419350"/>
          <a:ext cx="7096125" cy="2914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0000005-0007-4000-8000-000000000000}"/>
              </a:ext>
            </a:extLst>
          </p:cNvPr>
          <p:cNvSpPr>
            <a:spLocks noGrp="1"/>
          </p:cNvSpPr>
          <p:nvPr/>
        </p:nvSpPr>
        <p:spPr>
          <a:xfrm>
            <a:off x="8172450" y="2190750"/>
            <a:ext cx="285750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3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80%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000005-0008-4000-8000-000000000000}"/>
              </a:ext>
            </a:extLst>
          </p:cNvPr>
          <p:cNvSpPr>
            <a:spLocks noGrp="1"/>
          </p:cNvSpPr>
          <p:nvPr/>
        </p:nvSpPr>
        <p:spPr>
          <a:xfrm>
            <a:off x="8172450" y="2895600"/>
            <a:ext cx="3238500" cy="714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ППС с AI-сертификацией</a:t>
            </a:r>
          </a:p>
          <a:p>
            <a:pPr>
              <a:defRPr sz="180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к 2030 году (K102)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000005-0009-4000-8000-000000000000}"/>
              </a:ext>
            </a:extLst>
          </p:cNvPr>
          <p:cNvSpPr>
            <a:spLocks noGrp="1"/>
          </p:cNvSpPr>
          <p:nvPr/>
        </p:nvSpPr>
        <p:spPr>
          <a:xfrm>
            <a:off x="8172450" y="3857625"/>
            <a:ext cx="3286125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3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60–85%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000005-000A-4000-8000-000000000000}"/>
              </a:ext>
            </a:extLst>
          </p:cNvPr>
          <p:cNvSpPr>
            <a:spLocks noGrp="1"/>
          </p:cNvSpPr>
          <p:nvPr/>
        </p:nvSpPr>
        <p:spPr>
          <a:xfrm>
            <a:off x="8172450" y="4495800"/>
            <a:ext cx="32385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Закрепляемость выпускников</a:t>
            </a:r>
          </a:p>
          <a:p>
            <a:pPr>
              <a:defRPr sz="180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в школах (K103)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0000005-000B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5911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0000005-000C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810250"/>
            <a:ext cx="314325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Отбор ETS/AIT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0000005-000D-4000-8000-000000000000}"/>
              </a:ext>
            </a:extLst>
          </p:cNvPr>
          <p:cNvSpPr>
            <a:spLocks noGrp="1"/>
          </p:cNvSpPr>
          <p:nvPr/>
        </p:nvSpPr>
        <p:spPr>
          <a:xfrm>
            <a:off x="4010025" y="5810250"/>
            <a:ext cx="409575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Педклассы «Болашақ ұстаз»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0000005-000E-4000-8000-000000000000}"/>
              </a:ext>
            </a:extLst>
          </p:cNvPr>
          <p:cNvSpPr>
            <a:spLocks noGrp="1"/>
          </p:cNvSpPr>
          <p:nvPr/>
        </p:nvSpPr>
        <p:spPr>
          <a:xfrm>
            <a:off x="8420100" y="5810250"/>
            <a:ext cx="3238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Региональный госзаказ</a:t>
            </a:r>
          </a:p>
        </p:txBody>
      </p:sp>
    </p:spTree>
    <p:extLst>
      <p:ext uri="{BB962C8B-B14F-4D97-AF65-F5344CB8AC3E}">
        <p14:creationId xmlns:p14="http://schemas.microsoft.com/office/powerpoint/2010/main" val="500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0000006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3812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КОНЦЕПЦИЯ ТРАНСФОРМАЦИИ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000006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972800" cy="1104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3225" b="1" dirty="0" err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Проект</a:t>
            </a:r>
            <a:r>
              <a:rPr sz="3225" b="1" dirty="0">
                <a:solidFill>
                  <a:srgbClr val="10345E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нормативной</a:t>
            </a:r>
            <a:r>
              <a:rPr sz="3225" b="1" dirty="0">
                <a:solidFill>
                  <a:srgbClr val="10345E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10345E"/>
                </a:solidFill>
                <a:latin typeface="Arial"/>
                <a:ea typeface="Arial"/>
                <a:cs typeface="Arial"/>
              </a:rPr>
              <a:t>рамки</a:t>
            </a:r>
            <a:r>
              <a:rPr sz="3225" b="1" dirty="0">
                <a:solidFill>
                  <a:srgbClr val="10345E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ответственного</a:t>
            </a:r>
            <a:r>
              <a:rPr sz="3225" b="1" dirty="0">
                <a:solidFill>
                  <a:srgbClr val="10345E"/>
                </a:solidFill>
                <a:latin typeface="Arial"/>
                <a:ea typeface="Arial"/>
                <a:cs typeface="Arial"/>
              </a:rPr>
              <a:t> 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000006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8192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000006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125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00006-0005-4000-8000-000000000000}"/>
              </a:ext>
            </a:extLst>
          </p:cNvPr>
          <p:cNvSpPr>
            <a:spLocks noGrp="1"/>
          </p:cNvSpPr>
          <p:nvPr/>
        </p:nvSpPr>
        <p:spPr>
          <a:xfrm>
            <a:off x="11001375" y="639127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000006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143125"/>
            <a:ext cx="3857625" cy="3829050"/>
          </a:xfrm>
          <a:prstGeom prst="rect">
            <a:avLst/>
          </a:prstGeom>
          <a:solidFill>
            <a:srgbClr val="EDF4FB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000006-0007-4000-8000-000000000000}"/>
              </a:ext>
            </a:extLst>
          </p:cNvPr>
          <p:cNvSpPr>
            <a:spLocks noGrp="1"/>
          </p:cNvSpPr>
          <p:nvPr/>
        </p:nvSpPr>
        <p:spPr>
          <a:xfrm>
            <a:off x="857250" y="2400300"/>
            <a:ext cx="3333750" cy="171450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>
              <a:defRPr sz="2475" b="1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lang="ru-RU" sz="2300" b="1" dirty="0">
                <a:solidFill>
                  <a:srgbClr val="154C8A"/>
                </a:solidFill>
              </a:rPr>
              <a:t>Институциональная </a:t>
            </a:r>
            <a:r>
              <a:rPr lang="ru-RU" sz="2300" b="1">
                <a:solidFill>
                  <a:srgbClr val="154C8A"/>
                </a:solidFill>
              </a:rPr>
              <a:t>политика</a:t>
            </a:r>
            <a:r>
              <a:rPr lang="ru-RU" sz="2300" b="1" dirty="0">
                <a:solidFill>
                  <a:srgbClr val="154C8A"/>
                </a:solidFill>
              </a:rPr>
              <a:t> этичного использования ИИ</a:t>
            </a:r>
            <a:endParaRPr sz="2400" b="1" dirty="0">
              <a:solidFill>
                <a:srgbClr val="154C8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0000006-0008-4000-8000-000000000000}"/>
              </a:ext>
            </a:extLst>
          </p:cNvPr>
          <p:cNvSpPr>
            <a:spLocks noGrp="1"/>
          </p:cNvSpPr>
          <p:nvPr/>
        </p:nvSpPr>
        <p:spPr>
          <a:xfrm>
            <a:off x="857250" y="4257675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>
              <a:defRPr sz="2475" b="1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lang="ru-RU" sz="2000" b="1">
                <a:solidFill>
                  <a:srgbClr val="154C8A"/>
                </a:solidFill>
              </a:rPr>
              <a:t>Цель политики</a:t>
            </a:r>
            <a:endParaRPr sz="2475" b="1" dirty="0">
              <a:solidFill>
                <a:srgbClr val="172C4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000006-0009-4000-8000-000000000000}"/>
              </a:ext>
            </a:extLst>
          </p:cNvPr>
          <p:cNvSpPr>
            <a:spLocks noGrp="1"/>
          </p:cNvSpPr>
          <p:nvPr/>
        </p:nvSpPr>
        <p:spPr>
          <a:xfrm>
            <a:off x="857250" y="4676775"/>
            <a:ext cx="3333750" cy="122872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lang="ru-RU"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Единые правила применения ИИ в учебных и исследовательских работах университета.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000006-000A-4000-8000-000000000000}"/>
              </a:ext>
            </a:extLst>
          </p:cNvPr>
          <p:cNvSpPr>
            <a:spLocks noGrp="1"/>
          </p:cNvSpPr>
          <p:nvPr/>
        </p:nvSpPr>
        <p:spPr>
          <a:xfrm>
            <a:off x="5019675" y="2171700"/>
            <a:ext cx="6372225" cy="4000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lang="ru-RU"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Ответственность человека</a:t>
            </a:r>
            <a:endParaRPr sz="2100" b="1">
              <a:solidFill>
                <a:srgbClr val="154C8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000006-000B-4000-8000-000000000000}"/>
              </a:ext>
            </a:extLst>
          </p:cNvPr>
          <p:cNvSpPr>
            <a:spLocks noGrp="1"/>
          </p:cNvSpPr>
          <p:nvPr/>
        </p:nvSpPr>
        <p:spPr>
          <a:xfrm>
            <a:off x="5019675" y="2590800"/>
            <a:ext cx="6372225" cy="7810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lang="ru-RU"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Пользователь проверяет факты и отвечает за результат. Политика закрепляет прозрачность и недискриминацию.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0000006-000C-4000-8000-000000000000}"/>
              </a:ext>
            </a:extLst>
          </p:cNvPr>
          <p:cNvSpPr>
            <a:spLocks noGrp="1"/>
          </p:cNvSpPr>
          <p:nvPr/>
        </p:nvSpPr>
        <p:spPr>
          <a:xfrm>
            <a:off x="5019675" y="3429000"/>
            <a:ext cx="6372225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0000006-000D-4000-8000-000000000000}"/>
              </a:ext>
            </a:extLst>
          </p:cNvPr>
          <p:cNvSpPr>
            <a:spLocks noGrp="1"/>
          </p:cNvSpPr>
          <p:nvPr/>
        </p:nvSpPr>
        <p:spPr>
          <a:xfrm>
            <a:off x="5019675" y="3514725"/>
            <a:ext cx="6372225" cy="4000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lang="ru-RU"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Декларация ИИ: Приложение 4</a:t>
            </a:r>
            <a:endParaRPr sz="2100" b="1">
              <a:solidFill>
                <a:srgbClr val="154C8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0000006-000E-4000-8000-000000000000}"/>
              </a:ext>
            </a:extLst>
          </p:cNvPr>
          <p:cNvSpPr>
            <a:spLocks noGrp="1"/>
          </p:cNvSpPr>
          <p:nvPr/>
        </p:nvSpPr>
        <p:spPr>
          <a:xfrm>
            <a:off x="5019675" y="3933825"/>
            <a:ext cx="6372225" cy="98107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lang="ru-RU"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К курсовой, ВКР или диссертации: модель, версия, дата, цель, ключевые промпты и проверка фактов. Форма согласована со стандартом РУМС.</a:t>
            </a:r>
          </a:p>
        </p:txBody>
      </p:sp>
      <p:sp>
        <p:nvSpPr>
          <p:cNvPr id="16" name="Policy detail 16">
            <a:extLst>
              <a:ext uri="{FF2B5EF4-FFF2-40B4-BE49-F238E27FC236}">
                <a16:creationId xmlns:a16="http://schemas.microsoft.com/office/drawing/2014/main" id="{00000006-000D-4000-8000-000000000000}"/>
              </a:ext>
            </a:extLst>
          </p:cNvPr>
          <p:cNvSpPr>
            <a:spLocks noGrp="1"/>
          </p:cNvSpPr>
          <p:nvPr/>
        </p:nvSpPr>
        <p:spPr>
          <a:xfrm>
            <a:off x="5019675" y="5010150"/>
            <a:ext cx="6372225" cy="4000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0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Защита данных</a:t>
            </a:r>
            <a:r>
              <a:rPr lang="ru-RU" sz="20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: п. 5.5 стандарта РУМС</a:t>
            </a:r>
            <a:endParaRPr sz="2000" b="1">
              <a:solidFill>
                <a:srgbClr val="154C8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Policy detail 17">
            <a:extLst>
              <a:ext uri="{FF2B5EF4-FFF2-40B4-BE49-F238E27FC236}">
                <a16:creationId xmlns:a16="http://schemas.microsoft.com/office/drawing/2014/main" id="{00000006-000E-4000-8000-000000000000}"/>
              </a:ext>
            </a:extLst>
          </p:cNvPr>
          <p:cNvSpPr>
            <a:spLocks noGrp="1"/>
          </p:cNvSpPr>
          <p:nvPr/>
        </p:nvSpPr>
        <p:spPr>
          <a:xfrm>
            <a:off x="5019675" y="5438775"/>
            <a:ext cx="6372225" cy="8191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lang="ru-RU" sz="175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Запрет передачи персональных данных и закрытых документов в публичные LLM, а также обучения внешних моделей на студенческих данных.</a:t>
            </a:r>
          </a:p>
        </p:txBody>
      </p:sp>
    </p:spTree>
    <p:extLst>
      <p:ext uri="{BB962C8B-B14F-4D97-AF65-F5344CB8AC3E}">
        <p14:creationId xmlns:p14="http://schemas.microsoft.com/office/powerpoint/2010/main" val="600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0000007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3812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>
              <a:defRPr sz="1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lang="ru-RU" sz="1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ПРИЛОЖЕНИЕ 2 МЕЖВУЗОВСКОГО СТАНДАРТА РУМС И МОДЕЛЬ MIT</a:t>
            </a:r>
            <a:endParaRPr sz="1200" b="1">
              <a:solidFill>
                <a:srgbClr val="154C8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000007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972800" cy="1104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Шкала AI Disclosure и защита авторства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000007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8192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000007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125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00007-0005-4000-8000-000000000000}"/>
              </a:ext>
            </a:extLst>
          </p:cNvPr>
          <p:cNvSpPr>
            <a:spLocks noGrp="1"/>
          </p:cNvSpPr>
          <p:nvPr/>
        </p:nvSpPr>
        <p:spPr>
          <a:xfrm>
            <a:off x="11001375" y="639127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000007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047875"/>
            <a:ext cx="2524125" cy="819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5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000007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000375"/>
            <a:ext cx="2524125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0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Без ИИ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0000007-0008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752850"/>
            <a:ext cx="2514600" cy="14382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Очные срезы, базовые вычисления и устные экзамены.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000007-0009-4000-8000-000000000000}"/>
              </a:ext>
            </a:extLst>
          </p:cNvPr>
          <p:cNvSpPr>
            <a:spLocks noGrp="1"/>
          </p:cNvSpPr>
          <p:nvPr/>
        </p:nvSpPr>
        <p:spPr>
          <a:xfrm>
            <a:off x="3409950" y="2047875"/>
            <a:ext cx="2524125" cy="819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5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000007-000A-4000-8000-000000000000}"/>
              </a:ext>
            </a:extLst>
          </p:cNvPr>
          <p:cNvSpPr>
            <a:spLocks noGrp="1"/>
          </p:cNvSpPr>
          <p:nvPr/>
        </p:nvSpPr>
        <p:spPr>
          <a:xfrm>
            <a:off x="3409950" y="3000375"/>
            <a:ext cx="2524125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0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Поиск идей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000007-000B-4000-8000-000000000000}"/>
              </a:ext>
            </a:extLst>
          </p:cNvPr>
          <p:cNvSpPr>
            <a:spLocks noGrp="1"/>
          </p:cNvSpPr>
          <p:nvPr/>
        </p:nvSpPr>
        <p:spPr>
          <a:xfrm>
            <a:off x="3409950" y="3752850"/>
            <a:ext cx="2514600" cy="14382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Темы, структура и ментальные карты. Текст студент пишет сам.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0000007-000C-4000-8000-000000000000}"/>
              </a:ext>
            </a:extLst>
          </p:cNvPr>
          <p:cNvSpPr>
            <a:spLocks noGrp="1"/>
          </p:cNvSpPr>
          <p:nvPr/>
        </p:nvSpPr>
        <p:spPr>
          <a:xfrm>
            <a:off x="6210300" y="2047875"/>
            <a:ext cx="2524125" cy="819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5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0000007-000D-4000-8000-000000000000}"/>
              </a:ext>
            </a:extLst>
          </p:cNvPr>
          <p:cNvSpPr>
            <a:spLocks noGrp="1"/>
          </p:cNvSpPr>
          <p:nvPr/>
        </p:nvSpPr>
        <p:spPr>
          <a:xfrm>
            <a:off x="6210300" y="3000375"/>
            <a:ext cx="2524125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0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Редактирование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0000007-000E-4000-8000-000000000000}"/>
              </a:ext>
            </a:extLst>
          </p:cNvPr>
          <p:cNvSpPr>
            <a:spLocks noGrp="1"/>
          </p:cNvSpPr>
          <p:nvPr/>
        </p:nvSpPr>
        <p:spPr>
          <a:xfrm>
            <a:off x="6210300" y="3752850"/>
            <a:ext cx="2514600" cy="14382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Грамматика, стиль и код. Смысловое ядро принадлежит студенту.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0000007-000F-4000-8000-000000000000}"/>
              </a:ext>
            </a:extLst>
          </p:cNvPr>
          <p:cNvSpPr>
            <a:spLocks noGrp="1"/>
          </p:cNvSpPr>
          <p:nvPr/>
        </p:nvSpPr>
        <p:spPr>
          <a:xfrm>
            <a:off x="9010650" y="2047875"/>
            <a:ext cx="2524125" cy="819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5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0000007-0010-4000-8000-000000000000}"/>
              </a:ext>
            </a:extLst>
          </p:cNvPr>
          <p:cNvSpPr>
            <a:spLocks noGrp="1"/>
          </p:cNvSpPr>
          <p:nvPr/>
        </p:nvSpPr>
        <p:spPr>
          <a:xfrm>
            <a:off x="9010650" y="3000375"/>
            <a:ext cx="2524125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0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Совместное создание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0000007-0011-4000-8000-000000000000}"/>
              </a:ext>
            </a:extLst>
          </p:cNvPr>
          <p:cNvSpPr>
            <a:spLocks noGrp="1"/>
          </p:cNvSpPr>
          <p:nvPr/>
        </p:nvSpPr>
        <p:spPr>
          <a:xfrm>
            <a:off x="9010650" y="3752850"/>
            <a:ext cx="2514600" cy="143827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>
              <a:defRPr sz="180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lang="ru-RU" sz="180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Материалы </a:t>
            </a:r>
            <a:r>
              <a:rPr sz="180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с </a:t>
            </a:r>
            <a:r>
              <a:rPr sz="1800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проверкой</a:t>
            </a:r>
            <a:r>
              <a:rPr sz="180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фактов</a:t>
            </a:r>
            <a:r>
              <a:rPr sz="180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и </a:t>
            </a:r>
            <a:r>
              <a:rPr sz="1800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адаптацией</a:t>
            </a:r>
            <a:r>
              <a:rPr sz="180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под</a:t>
            </a:r>
            <a:r>
              <a:rPr sz="180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школу</a:t>
            </a:r>
            <a:r>
              <a:rPr sz="180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.</a:t>
            </a:r>
            <a:r>
              <a:rPr lang="ru-RU" sz="180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</a:t>
            </a:r>
            <a:endParaRPr sz="1800" b="0" dirty="0">
              <a:solidFill>
                <a:srgbClr val="172C4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0000007-001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3244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0000007-001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524500"/>
            <a:ext cx="47625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950" b="1" dirty="0">
                <a:solidFill>
                  <a:srgbClr val="154C8A"/>
                </a:solidFill>
                <a:latin typeface="Arial"/>
                <a:ea typeface="Arial"/>
                <a:cs typeface="Arial"/>
              </a:rPr>
              <a:t>Instructor Disclosure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0000007-001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915025"/>
            <a:ext cx="49911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65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Преподаватель также раскрывает применение ИИ.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0000007-0015-4000-8000-000000000000}"/>
              </a:ext>
            </a:extLst>
          </p:cNvPr>
          <p:cNvSpPr>
            <a:spLocks noGrp="1"/>
          </p:cNvSpPr>
          <p:nvPr/>
        </p:nvSpPr>
        <p:spPr>
          <a:xfrm>
            <a:off x="6419850" y="5467350"/>
            <a:ext cx="5143500" cy="34290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>
              <a:defRPr sz="19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950" b="1" dirty="0">
                <a:solidFill>
                  <a:srgbClr val="154C8A"/>
                </a:solidFill>
                <a:latin typeface="Arial"/>
                <a:ea typeface="Arial"/>
                <a:cs typeface="Arial"/>
              </a:rPr>
              <a:t>Viva Voce</a:t>
            </a:r>
            <a:r>
              <a:rPr lang="ru-RU" sz="1950" b="1" dirty="0">
                <a:solidFill>
                  <a:srgbClr val="154C8A"/>
                </a:solidFill>
                <a:latin typeface="Arial"/>
                <a:ea typeface="Arial"/>
                <a:cs typeface="Arial"/>
              </a:rPr>
              <a:t> и апелляция</a:t>
            </a:r>
            <a:endParaRPr sz="1950" b="1" dirty="0">
              <a:solidFill>
                <a:srgbClr val="154C8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0000007-0016-4000-8000-000000000000}"/>
              </a:ext>
            </a:extLst>
          </p:cNvPr>
          <p:cNvSpPr>
            <a:spLocks noGrp="1"/>
          </p:cNvSpPr>
          <p:nvPr/>
        </p:nvSpPr>
        <p:spPr>
          <a:xfrm>
            <a:off x="6419850" y="5857875"/>
            <a:ext cx="5048250" cy="46672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>
              <a:defRPr sz="165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lang="ru-RU" sz="155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Устная защита с черновиками и </a:t>
            </a:r>
            <a:r>
              <a:rPr lang="ru-RU" sz="1550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промптами</a:t>
            </a:r>
            <a:r>
              <a:rPr lang="ru-RU" sz="155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.</a:t>
            </a:r>
          </a:p>
          <a:p>
            <a:r>
              <a:rPr lang="ru-RU" sz="155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П. 7.4 и Приложение 2 стандарта РУМС.</a:t>
            </a:r>
          </a:p>
        </p:txBody>
      </p:sp>
    </p:spTree>
    <p:extLst>
      <p:ext uri="{BB962C8B-B14F-4D97-AF65-F5344CB8AC3E}">
        <p14:creationId xmlns:p14="http://schemas.microsoft.com/office/powerpoint/2010/main" val="700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0000008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3812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КОНЦЕПЦИЯ ТРАНСФОРМАЦИИ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000008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972800" cy="1104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Исследовательская этика и защита результатов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000008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8192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000008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125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00008-0005-4000-8000-000000000000}"/>
              </a:ext>
            </a:extLst>
          </p:cNvPr>
          <p:cNvSpPr>
            <a:spLocks noGrp="1"/>
          </p:cNvSpPr>
          <p:nvPr/>
        </p:nvSpPr>
        <p:spPr>
          <a:xfrm>
            <a:off x="11001375" y="639127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000008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200275"/>
            <a:ext cx="514350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Ответственность исследователя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000008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762250"/>
            <a:ext cx="5143500" cy="2857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ИИ не указывают как автора или соавтора.</a:t>
            </a:r>
          </a:p>
          <a:p>
            <a:endParaRPr sz="1875" b="0">
              <a:solidFill>
                <a:srgbClr val="172C44"/>
              </a:solidFill>
              <a:latin typeface="Arial"/>
              <a:ea typeface="Arial"/>
              <a:cs typeface="Arial"/>
            </a:endParaRPr>
          </a:p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Запрещены фиктивные данные и вымышленные цитирования.</a:t>
            </a:r>
          </a:p>
          <a:p>
            <a:endParaRPr sz="1875" b="0">
              <a:solidFill>
                <a:srgbClr val="172C44"/>
              </a:solidFill>
              <a:latin typeface="Arial"/>
              <a:ea typeface="Arial"/>
              <a:cs typeface="Arial"/>
            </a:endParaRPr>
          </a:p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Автор проверяет факты, источники и DOI.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0000008-0008-4000-8000-000000000000}"/>
              </a:ext>
            </a:extLst>
          </p:cNvPr>
          <p:cNvSpPr>
            <a:spLocks noGrp="1"/>
          </p:cNvSpPr>
          <p:nvPr/>
        </p:nvSpPr>
        <p:spPr>
          <a:xfrm>
            <a:off x="6505575" y="2200275"/>
            <a:ext cx="501015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Конфиденциальность и новизна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000008-0009-4000-8000-000000000000}"/>
              </a:ext>
            </a:extLst>
          </p:cNvPr>
          <p:cNvSpPr>
            <a:spLocks noGrp="1"/>
          </p:cNvSpPr>
          <p:nvPr/>
        </p:nvSpPr>
        <p:spPr>
          <a:xfrm>
            <a:off x="6505575" y="2762250"/>
            <a:ext cx="5010150" cy="26860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lang="ru-RU"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Неопубликованные рукописи не передают в публичные LLM (Приложение 1 стандарта РУМС). Запрет также охватывает описания изобретений.</a:t>
            </a:r>
          </a:p>
          <a:p>
            <a:endParaRPr lang="ru-RU" sz="1800" b="0">
              <a:solidFill>
                <a:srgbClr val="172C44"/>
              </a:solidFill>
              <a:latin typeface="Arial"/>
              <a:ea typeface="Arial"/>
              <a:cs typeface="Arial"/>
            </a:endParaRPr>
          </a:p>
          <a:p>
            <a:r>
              <a:rPr lang="ru-RU"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AI Acknowledgement Statement раскрывает применение ИИ в публикациях и диссертациях.</a:t>
            </a:r>
          </a:p>
        </p:txBody>
      </p:sp>
    </p:spTree>
    <p:extLst>
      <p:ext uri="{BB962C8B-B14F-4D97-AF65-F5344CB8AC3E}">
        <p14:creationId xmlns:p14="http://schemas.microsoft.com/office/powerpoint/2010/main" val="800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0000009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3812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КОНЦЕПЦИЯ ТРАНСФОРМАЦИИ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000009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972800" cy="1104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Таксономия Блума: смещение акцентов в эпоху 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000009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8192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000009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125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00009-0005-4000-8000-000000000000}"/>
              </a:ext>
            </a:extLst>
          </p:cNvPr>
          <p:cNvSpPr>
            <a:spLocks noGrp="1"/>
          </p:cNvSpPr>
          <p:nvPr/>
        </p:nvSpPr>
        <p:spPr>
          <a:xfrm>
            <a:off x="11001375" y="639127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2028825"/>
            <a:ext cx="4572000" cy="3524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25" b="1">
                <a:solidFill>
                  <a:srgbClr val="154C8A"/>
                </a:solidFill>
                <a:latin typeface="Arial"/>
              </a:rPr>
              <a:t>ДО ЭПОХИ ИИ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" y="2371725"/>
            <a:ext cx="4572000" cy="2857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50" b="0">
                <a:solidFill>
                  <a:srgbClr val="566A7C"/>
                </a:solidFill>
                <a:latin typeface="Arial"/>
              </a:rPr>
              <a:t>Традиционная модель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29350" y="2028825"/>
            <a:ext cx="5286375" cy="3524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25" b="1">
                <a:solidFill>
                  <a:srgbClr val="154C8A"/>
                </a:solidFill>
                <a:latin typeface="Arial"/>
              </a:rPr>
              <a:t>В ЭПОХУ ИИ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29350" y="2371725"/>
            <a:ext cx="5286375" cy="2539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50" b="0" dirty="0" err="1">
                <a:solidFill>
                  <a:srgbClr val="566A7C"/>
                </a:solidFill>
                <a:latin typeface="Arial"/>
              </a:rPr>
              <a:t>Модель</a:t>
            </a:r>
            <a:r>
              <a:rPr sz="1650" b="0" dirty="0">
                <a:solidFill>
                  <a:srgbClr val="566A7C"/>
                </a:solidFill>
                <a:latin typeface="Arial"/>
              </a:rPr>
              <a:t> </a:t>
            </a:r>
            <a:r>
              <a:rPr sz="1650" b="0" dirty="0" err="1">
                <a:solidFill>
                  <a:srgbClr val="566A7C"/>
                </a:solidFill>
                <a:latin typeface="Arial"/>
              </a:rPr>
              <a:t>КазНПУ</a:t>
            </a:r>
            <a:endParaRPr sz="1650" b="0" dirty="0">
              <a:solidFill>
                <a:srgbClr val="566A7C"/>
              </a:solidFill>
              <a:latin typeface="Arial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323975" y="2867025"/>
            <a:ext cx="1952625" cy="409575"/>
          </a:xfrm>
          <a:prstGeom prst="rect">
            <a:avLst/>
          </a:prstGeom>
          <a:solidFill>
            <a:srgbClr val="ED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381125" y="2943225"/>
            <a:ext cx="1838325" cy="2857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25" b="0">
                <a:solidFill>
                  <a:srgbClr val="154C8A"/>
                </a:solidFill>
                <a:latin typeface="Arial"/>
              </a:rPr>
              <a:t>Создание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204912" y="3343275"/>
            <a:ext cx="2190750" cy="409575"/>
          </a:xfrm>
          <a:prstGeom prst="rect">
            <a:avLst/>
          </a:prstGeom>
          <a:solidFill>
            <a:srgbClr val="ED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262062" y="3419475"/>
            <a:ext cx="2076450" cy="2857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25" b="0">
                <a:solidFill>
                  <a:srgbClr val="154C8A"/>
                </a:solidFill>
                <a:latin typeface="Arial"/>
              </a:rPr>
              <a:t>Оценка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85850" y="3819525"/>
            <a:ext cx="2428875" cy="409575"/>
          </a:xfrm>
          <a:prstGeom prst="rect">
            <a:avLst/>
          </a:prstGeom>
          <a:solidFill>
            <a:srgbClr val="ED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143000" y="3895725"/>
            <a:ext cx="2314575" cy="2857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25" b="0">
                <a:solidFill>
                  <a:srgbClr val="154C8A"/>
                </a:solidFill>
                <a:latin typeface="Arial"/>
              </a:rPr>
              <a:t>Анализ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66787" y="4429125"/>
            <a:ext cx="2667000" cy="409575"/>
          </a:xfrm>
          <a:prstGeom prst="rect">
            <a:avLst/>
          </a:prstGeom>
          <a:solidFill>
            <a:srgbClr val="154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23937" y="4505325"/>
            <a:ext cx="2552700" cy="2857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25" b="1">
                <a:solidFill>
                  <a:srgbClr val="FFFFFF"/>
                </a:solidFill>
                <a:latin typeface="Arial"/>
              </a:rPr>
              <a:t>Применение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47725" y="4905375"/>
            <a:ext cx="2905125" cy="409575"/>
          </a:xfrm>
          <a:prstGeom prst="rect">
            <a:avLst/>
          </a:prstGeom>
          <a:solidFill>
            <a:srgbClr val="154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04875" y="4981575"/>
            <a:ext cx="2790825" cy="2857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25" b="1">
                <a:solidFill>
                  <a:srgbClr val="FFFFFF"/>
                </a:solidFill>
                <a:latin typeface="Arial"/>
              </a:rPr>
              <a:t>Понимание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28662" y="5381625"/>
            <a:ext cx="3143250" cy="409575"/>
          </a:xfrm>
          <a:prstGeom prst="rect">
            <a:avLst/>
          </a:prstGeom>
          <a:solidFill>
            <a:srgbClr val="154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85812" y="5457825"/>
            <a:ext cx="3028950" cy="2857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25" b="1">
                <a:solidFill>
                  <a:srgbClr val="FFFFFF"/>
                </a:solidFill>
                <a:latin typeface="Arial"/>
              </a:rPr>
              <a:t>Запоминание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086225" y="4562475"/>
            <a:ext cx="1619250" cy="5429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300" b="1">
                <a:solidFill>
                  <a:srgbClr val="154C8A"/>
                </a:solidFill>
                <a:latin typeface="Arial"/>
              </a:rPr>
              <a:t>70%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086225" y="5162550"/>
            <a:ext cx="1685925" cy="6953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75" b="0">
                <a:solidFill>
                  <a:srgbClr val="566A7C"/>
                </a:solidFill>
                <a:latin typeface="Arial"/>
              </a:rPr>
              <a:t>домашних</a:t>
            </a:r>
          </a:p>
          <a:p>
            <a:pPr algn="l"/>
            <a:r>
              <a:rPr sz="1575" b="0">
                <a:solidFill>
                  <a:srgbClr val="566A7C"/>
                </a:solidFill>
                <a:latin typeface="Arial"/>
              </a:rPr>
              <a:t>заданий и тестов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914775" y="4429125"/>
            <a:ext cx="28575" cy="1400175"/>
          </a:xfrm>
          <a:prstGeom prst="rect">
            <a:avLst/>
          </a:prstGeom>
          <a:solidFill>
            <a:srgbClr val="154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6229350" y="2867025"/>
            <a:ext cx="3876675" cy="409575"/>
          </a:xfrm>
          <a:prstGeom prst="rect">
            <a:avLst/>
          </a:prstGeom>
          <a:solidFill>
            <a:srgbClr val="154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343650" y="2962275"/>
            <a:ext cx="3648075" cy="2762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75" b="1">
                <a:solidFill>
                  <a:srgbClr val="FFFFFF"/>
                </a:solidFill>
                <a:latin typeface="Arial"/>
              </a:rPr>
              <a:t>Создание оригинального решения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229350" y="3343275"/>
            <a:ext cx="3876675" cy="409575"/>
          </a:xfrm>
          <a:prstGeom prst="rect">
            <a:avLst/>
          </a:prstGeom>
          <a:solidFill>
            <a:srgbClr val="154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343650" y="3438525"/>
            <a:ext cx="3648075" cy="2762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75" b="1">
                <a:solidFill>
                  <a:srgbClr val="FFFFFF"/>
                </a:solidFill>
                <a:latin typeface="Arial"/>
              </a:rPr>
              <a:t>Критическая оценка и аудит ИИ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229350" y="3819525"/>
            <a:ext cx="3876675" cy="409575"/>
          </a:xfrm>
          <a:prstGeom prst="rect">
            <a:avLst/>
          </a:prstGeom>
          <a:solidFill>
            <a:srgbClr val="154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6343650" y="3914775"/>
            <a:ext cx="3648075" cy="2762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75" b="1">
                <a:solidFill>
                  <a:srgbClr val="FFFFFF"/>
                </a:solidFill>
                <a:latin typeface="Arial"/>
              </a:rPr>
              <a:t>Глубокий анализ и фактчекинг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229350" y="4429125"/>
            <a:ext cx="3876675" cy="409575"/>
          </a:xfrm>
          <a:prstGeom prst="rect">
            <a:avLst/>
          </a:prstGeom>
          <a:solidFill>
            <a:srgbClr val="ED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6343650" y="4524375"/>
            <a:ext cx="3648075" cy="2762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75" b="0">
                <a:solidFill>
                  <a:srgbClr val="566A7C"/>
                </a:solidFill>
                <a:latin typeface="Arial"/>
              </a:rPr>
              <a:t>Применение (с ИИ-ассистентом)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229350" y="4905375"/>
            <a:ext cx="3876675" cy="409575"/>
          </a:xfrm>
          <a:prstGeom prst="rect">
            <a:avLst/>
          </a:prstGeom>
          <a:solidFill>
            <a:srgbClr val="ED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6343650" y="5000625"/>
            <a:ext cx="3648075" cy="2762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75" b="0">
                <a:solidFill>
                  <a:srgbClr val="566A7C"/>
                </a:solidFill>
                <a:latin typeface="Arial"/>
              </a:rPr>
              <a:t>Понимание (быстрый драфтинг)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229350" y="5381625"/>
            <a:ext cx="3876675" cy="409575"/>
          </a:xfrm>
          <a:prstGeom prst="rect">
            <a:avLst/>
          </a:prstGeom>
          <a:solidFill>
            <a:srgbClr val="ED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6343650" y="5476875"/>
            <a:ext cx="3648075" cy="2762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75" b="0">
                <a:solidFill>
                  <a:srgbClr val="566A7C"/>
                </a:solidFill>
                <a:latin typeface="Arial"/>
              </a:rPr>
              <a:t>Запоминание (доступно через ИИ)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09600" y="4305300"/>
            <a:ext cx="10972800" cy="19050"/>
          </a:xfrm>
          <a:prstGeom prst="rect">
            <a:avLst/>
          </a:prstGeom>
          <a:solidFill>
            <a:srgbClr val="C8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10229850" y="2867025"/>
            <a:ext cx="28575" cy="1362075"/>
          </a:xfrm>
          <a:prstGeom prst="rect">
            <a:avLst/>
          </a:prstGeom>
          <a:solidFill>
            <a:srgbClr val="154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10382250" y="2905125"/>
            <a:ext cx="1266825" cy="52387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150" b="1">
                <a:solidFill>
                  <a:srgbClr val="154C8A"/>
                </a:solidFill>
                <a:latin typeface="Arial"/>
              </a:rPr>
              <a:t>80%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382250" y="3486150"/>
            <a:ext cx="1247775" cy="7048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75" b="0">
                <a:solidFill>
                  <a:srgbClr val="566A7C"/>
                </a:solidFill>
                <a:latin typeface="Arial"/>
              </a:rPr>
              <a:t>внимания</a:t>
            </a:r>
          </a:p>
          <a:p>
            <a:pPr algn="l"/>
            <a:r>
              <a:rPr sz="1575" b="0">
                <a:solidFill>
                  <a:srgbClr val="566A7C"/>
                </a:solidFill>
                <a:latin typeface="Arial"/>
              </a:rPr>
              <a:t>и оценки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0229850" y="4429125"/>
            <a:ext cx="28575" cy="1400175"/>
          </a:xfrm>
          <a:prstGeom prst="rect">
            <a:avLst/>
          </a:prstGeom>
          <a:solidFill>
            <a:srgbClr val="C8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10382250" y="4543425"/>
            <a:ext cx="1285875" cy="1219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50" b="0">
                <a:solidFill>
                  <a:srgbClr val="566A7C"/>
                </a:solidFill>
                <a:latin typeface="Arial"/>
              </a:rPr>
              <a:t>Автоматизация</a:t>
            </a:r>
          </a:p>
          <a:p>
            <a:pPr algn="l"/>
            <a:r>
              <a:rPr sz="1350" b="0">
                <a:solidFill>
                  <a:srgbClr val="566A7C"/>
                </a:solidFill>
                <a:latin typeface="Arial"/>
              </a:rPr>
              <a:t>с помощью ИИ:</a:t>
            </a:r>
          </a:p>
          <a:p>
            <a:pPr algn="l"/>
            <a:r>
              <a:rPr sz="1350" b="0">
                <a:solidFill>
                  <a:srgbClr val="566A7C"/>
                </a:solidFill>
                <a:latin typeface="Arial"/>
              </a:rPr>
              <a:t>отправная точка</a:t>
            </a:r>
          </a:p>
          <a:p>
            <a:pPr algn="l"/>
            <a:r>
              <a:rPr sz="1350" b="0">
                <a:solidFill>
                  <a:srgbClr val="566A7C"/>
                </a:solidFill>
                <a:latin typeface="Arial"/>
              </a:rPr>
              <a:t>работы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09600" y="6076950"/>
            <a:ext cx="10953750" cy="266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0">
                <a:solidFill>
                  <a:srgbClr val="566A7C"/>
                </a:solidFill>
                <a:latin typeface="Arial"/>
              </a:rPr>
              <a:t>70% и 80% обозначают условные акценты модели, а не результаты исследования.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0000009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3812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КОНЦЕПЦИЯ ТРАНСФОРМАЦИИ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000009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972800" cy="1104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Аутентичное оценивание и новая дидактика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000009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8192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000009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125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00009-0005-4000-8000-000000000000}"/>
              </a:ext>
            </a:extLst>
          </p:cNvPr>
          <p:cNvSpPr>
            <a:spLocks noGrp="1"/>
          </p:cNvSpPr>
          <p:nvPr/>
        </p:nvSpPr>
        <p:spPr>
          <a:xfrm>
            <a:off x="11001375" y="639127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000009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247900"/>
            <a:ext cx="4171950" cy="1771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67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Анализ</a:t>
            </a:r>
          </a:p>
          <a:p>
            <a:pPr>
              <a:defRPr sz="367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Оценка</a:t>
            </a:r>
          </a:p>
          <a:p>
            <a:pPr>
              <a:defRPr sz="367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Создание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000009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410075"/>
            <a:ext cx="4191000" cy="1476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Интеллектуальное усилие остаётся частью обучения. Оцениваем ход мысли, а не только готовый файл.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0000009-0008-4000-8000-000000000000}"/>
              </a:ext>
            </a:extLst>
          </p:cNvPr>
          <p:cNvSpPr>
            <a:spLocks noGrp="1"/>
          </p:cNvSpPr>
          <p:nvPr/>
        </p:nvSpPr>
        <p:spPr>
          <a:xfrm>
            <a:off x="5372100" y="2133600"/>
            <a:ext cx="619125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000009-0009-4000-8000-000000000000}"/>
              </a:ext>
            </a:extLst>
          </p:cNvPr>
          <p:cNvSpPr>
            <a:spLocks noGrp="1"/>
          </p:cNvSpPr>
          <p:nvPr/>
        </p:nvSpPr>
        <p:spPr>
          <a:xfrm>
            <a:off x="6143625" y="2133600"/>
            <a:ext cx="52387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0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Контекст Казахстана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000009-000A-4000-8000-000000000000}"/>
              </a:ext>
            </a:extLst>
          </p:cNvPr>
          <p:cNvSpPr>
            <a:spLocks noGrp="1"/>
          </p:cNvSpPr>
          <p:nvPr/>
        </p:nvSpPr>
        <p:spPr>
          <a:xfrm>
            <a:off x="6143625" y="2514600"/>
            <a:ext cx="523875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72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Кейс сельской, малокомплектной или инклюзивной школы.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000009-000B-4000-8000-000000000000}"/>
              </a:ext>
            </a:extLst>
          </p:cNvPr>
          <p:cNvSpPr>
            <a:spLocks noGrp="1"/>
          </p:cNvSpPr>
          <p:nvPr/>
        </p:nvSpPr>
        <p:spPr>
          <a:xfrm>
            <a:off x="5372100" y="3114675"/>
            <a:ext cx="619125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0000009-000C-4000-8000-000000000000}"/>
              </a:ext>
            </a:extLst>
          </p:cNvPr>
          <p:cNvSpPr>
            <a:spLocks noGrp="1"/>
          </p:cNvSpPr>
          <p:nvPr/>
        </p:nvSpPr>
        <p:spPr>
          <a:xfrm>
            <a:off x="6143625" y="3114675"/>
            <a:ext cx="52387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0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Аудит ответа LLM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0000009-000D-4000-8000-000000000000}"/>
              </a:ext>
            </a:extLst>
          </p:cNvPr>
          <p:cNvSpPr>
            <a:spLocks noGrp="1"/>
          </p:cNvSpPr>
          <p:nvPr/>
        </p:nvSpPr>
        <p:spPr>
          <a:xfrm>
            <a:off x="6143625" y="3495675"/>
            <a:ext cx="523875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72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Поиск и исправление 5 скрытых ошибок в плане урока.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0000009-000E-4000-8000-000000000000}"/>
              </a:ext>
            </a:extLst>
          </p:cNvPr>
          <p:cNvSpPr>
            <a:spLocks noGrp="1"/>
          </p:cNvSpPr>
          <p:nvPr/>
        </p:nvSpPr>
        <p:spPr>
          <a:xfrm>
            <a:off x="5372100" y="4095750"/>
            <a:ext cx="619125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0000009-000F-4000-8000-000000000000}"/>
              </a:ext>
            </a:extLst>
          </p:cNvPr>
          <p:cNvSpPr>
            <a:spLocks noGrp="1"/>
          </p:cNvSpPr>
          <p:nvPr/>
        </p:nvSpPr>
        <p:spPr>
          <a:xfrm>
            <a:off x="6143625" y="4095750"/>
            <a:ext cx="52387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0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Процесс работы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0000009-0010-4000-8000-000000000000}"/>
              </a:ext>
            </a:extLst>
          </p:cNvPr>
          <p:cNvSpPr>
            <a:spLocks noGrp="1"/>
          </p:cNvSpPr>
          <p:nvPr/>
        </p:nvSpPr>
        <p:spPr>
          <a:xfrm>
            <a:off x="6143625" y="4476750"/>
            <a:ext cx="523875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72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Черновики, промпт-лог и рефлексивный дневник.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0000009-0011-4000-8000-000000000000}"/>
              </a:ext>
            </a:extLst>
          </p:cNvPr>
          <p:cNvSpPr>
            <a:spLocks noGrp="1"/>
          </p:cNvSpPr>
          <p:nvPr/>
        </p:nvSpPr>
        <p:spPr>
          <a:xfrm>
            <a:off x="5372100" y="5076825"/>
            <a:ext cx="619125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0000009-0012-4000-8000-000000000000}"/>
              </a:ext>
            </a:extLst>
          </p:cNvPr>
          <p:cNvSpPr>
            <a:spLocks noGrp="1"/>
          </p:cNvSpPr>
          <p:nvPr/>
        </p:nvSpPr>
        <p:spPr>
          <a:xfrm>
            <a:off x="6143625" y="5076825"/>
            <a:ext cx="52387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0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Клинический проект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0000009-0013-4000-8000-000000000000}"/>
              </a:ext>
            </a:extLst>
          </p:cNvPr>
          <p:cNvSpPr>
            <a:spLocks noGrp="1"/>
          </p:cNvSpPr>
          <p:nvPr/>
        </p:nvSpPr>
        <p:spPr>
          <a:xfrm>
            <a:off x="6143625" y="5457825"/>
            <a:ext cx="523875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72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Разработка и проведение урока в базовой школе.</a:t>
            </a:r>
          </a:p>
        </p:txBody>
      </p:sp>
    </p:spTree>
    <p:extLst>
      <p:ext uri="{BB962C8B-B14F-4D97-AF65-F5344CB8AC3E}">
        <p14:creationId xmlns:p14="http://schemas.microsoft.com/office/powerpoint/2010/main" val="900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000000A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3812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КОНЦЕПЦИЯ ТРАНСФОРМАЦИИ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00000A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972800" cy="1104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lang="ru-RU" sz="3225" b="1" noProof="0" dirty="0">
                <a:solidFill>
                  <a:srgbClr val="10345E"/>
                </a:solidFill>
                <a:latin typeface="Arial"/>
                <a:ea typeface="Arial"/>
                <a:cs typeface="Arial"/>
              </a:rPr>
              <a:t>Цифровая образовательная среда для будущих педагогов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00000A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8192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00000A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125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0000A-0005-4000-8000-000000000000}"/>
              </a:ext>
            </a:extLst>
          </p:cNvPr>
          <p:cNvSpPr>
            <a:spLocks noGrp="1"/>
          </p:cNvSpPr>
          <p:nvPr/>
        </p:nvSpPr>
        <p:spPr>
          <a:xfrm>
            <a:off x="11001375" y="639127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lang="ru-KZ" sz="14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11</a:t>
            </a:r>
            <a:endParaRPr sz="1425" b="1">
              <a:solidFill>
                <a:srgbClr val="154C8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00000A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143125"/>
            <a:ext cx="3267075" cy="3990975"/>
          </a:xfrm>
          <a:prstGeom prst="rect">
            <a:avLst/>
          </a:prstGeom>
          <a:solidFill>
            <a:srgbClr val="154C8A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00000A-0007-4000-8000-000000000000}"/>
              </a:ext>
            </a:extLst>
          </p:cNvPr>
          <p:cNvSpPr>
            <a:spLocks noGrp="1"/>
          </p:cNvSpPr>
          <p:nvPr/>
        </p:nvSpPr>
        <p:spPr>
          <a:xfrm>
            <a:off x="866775" y="2314575"/>
            <a:ext cx="2733675" cy="1238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7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000000A-0008-4000-8000-000000000000}"/>
              </a:ext>
            </a:extLst>
          </p:cNvPr>
          <p:cNvSpPr>
            <a:spLocks noGrp="1"/>
          </p:cNvSpPr>
          <p:nvPr/>
        </p:nvSpPr>
        <p:spPr>
          <a:xfrm>
            <a:off x="866775" y="3552825"/>
            <a:ext cx="2733675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6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кредитов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00000A-0009-4000-8000-000000000000}"/>
              </a:ext>
            </a:extLst>
          </p:cNvPr>
          <p:cNvSpPr>
            <a:spLocks noGrp="1"/>
          </p:cNvSpPr>
          <p:nvPr/>
        </p:nvSpPr>
        <p:spPr>
          <a:xfrm>
            <a:off x="866775" y="4152900"/>
            <a:ext cx="2667000" cy="1809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Модуль «Генеративный ИИ в профессиональной деятельности педагога»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00000A-000A-4000-8000-000000000000}"/>
              </a:ext>
            </a:extLst>
          </p:cNvPr>
          <p:cNvSpPr>
            <a:spLocks noGrp="1"/>
          </p:cNvSpPr>
          <p:nvPr/>
        </p:nvSpPr>
        <p:spPr>
          <a:xfrm>
            <a:off x="4391025" y="2247900"/>
            <a:ext cx="3286125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Minor-программы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00000A-000B-4000-8000-000000000000}"/>
              </a:ext>
            </a:extLst>
          </p:cNvPr>
          <p:cNvSpPr>
            <a:spLocks noGrp="1"/>
          </p:cNvSpPr>
          <p:nvPr/>
        </p:nvSpPr>
        <p:spPr>
          <a:xfrm>
            <a:off x="4391025" y="2809875"/>
            <a:ext cx="3286125" cy="1104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Промпт-инжиниринг, Learning Analytics, STEAM и робототехника.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000000A-000C-4000-8000-000000000000}"/>
              </a:ext>
            </a:extLst>
          </p:cNvPr>
          <p:cNvSpPr>
            <a:spLocks noGrp="1"/>
          </p:cNvSpPr>
          <p:nvPr/>
        </p:nvSpPr>
        <p:spPr>
          <a:xfrm>
            <a:off x="8229599" y="2247900"/>
            <a:ext cx="3641835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154C8A"/>
                </a:solidFill>
                <a:latin typeface="Arial"/>
                <a:ea typeface="Arial"/>
                <a:cs typeface="Arial"/>
              </a:rPr>
              <a:t>VR и </a:t>
            </a:r>
            <a:r>
              <a:rPr lang="ru-RU" sz="2100" b="1" noProof="0" dirty="0" err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микропреподавание</a:t>
            </a:r>
            <a:endParaRPr sz="2100" b="1" dirty="0">
              <a:solidFill>
                <a:srgbClr val="154C8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000000A-000D-4000-8000-000000000000}"/>
              </a:ext>
            </a:extLst>
          </p:cNvPr>
          <p:cNvSpPr>
            <a:spLocks noGrp="1"/>
          </p:cNvSpPr>
          <p:nvPr/>
        </p:nvSpPr>
        <p:spPr>
          <a:xfrm>
            <a:off x="8229600" y="2809875"/>
            <a:ext cx="3314700" cy="1104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Видеозахват и безопасная отработка взаимодействия с классом.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000000A-000E-4000-8000-000000000000}"/>
              </a:ext>
            </a:extLst>
          </p:cNvPr>
          <p:cNvSpPr>
            <a:spLocks noGrp="1"/>
          </p:cNvSpPr>
          <p:nvPr/>
        </p:nvSpPr>
        <p:spPr>
          <a:xfrm>
            <a:off x="4391025" y="4257675"/>
            <a:ext cx="3286125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Внутренние AI-тренеры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000000A-000F-4000-8000-000000000000}"/>
              </a:ext>
            </a:extLst>
          </p:cNvPr>
          <p:cNvSpPr>
            <a:spLocks noGrp="1"/>
          </p:cNvSpPr>
          <p:nvPr/>
        </p:nvSpPr>
        <p:spPr>
          <a:xfrm>
            <a:off x="4391025" y="4819650"/>
            <a:ext cx="3286125" cy="1333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Факультетские лидеры и непрерывная поддержка преподавателей.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000000A-0010-4000-8000-000000000000}"/>
              </a:ext>
            </a:extLst>
          </p:cNvPr>
          <p:cNvSpPr>
            <a:spLocks noGrp="1"/>
          </p:cNvSpPr>
          <p:nvPr/>
        </p:nvSpPr>
        <p:spPr>
          <a:xfrm>
            <a:off x="8229600" y="4257675"/>
            <a:ext cx="331470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Инклюзия и UDL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000000A-0011-4000-8000-000000000000}"/>
              </a:ext>
            </a:extLst>
          </p:cNvPr>
          <p:cNvSpPr>
            <a:spLocks noGrp="1"/>
          </p:cNvSpPr>
          <p:nvPr/>
        </p:nvSpPr>
        <p:spPr>
          <a:xfrm>
            <a:off x="8229600" y="4819650"/>
            <a:ext cx="3314700" cy="1333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Адаптация материалов под особые образовательные потребности, включая Easy-to-Read.</a:t>
            </a:r>
          </a:p>
        </p:txBody>
      </p:sp>
    </p:spTree>
    <p:extLst>
      <p:ext uri="{BB962C8B-B14F-4D97-AF65-F5344CB8AC3E}">
        <p14:creationId xmlns:p14="http://schemas.microsoft.com/office/powerpoint/2010/main" val="1000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00000A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125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0000A-0005-4000-8000-000000000000}"/>
              </a:ext>
            </a:extLst>
          </p:cNvPr>
          <p:cNvSpPr>
            <a:spLocks noGrp="1"/>
          </p:cNvSpPr>
          <p:nvPr/>
        </p:nvSpPr>
        <p:spPr>
          <a:xfrm>
            <a:off x="11001375" y="639127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lang="ru-KZ" sz="14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12</a:t>
            </a:r>
            <a:endParaRPr sz="1425" b="1">
              <a:solidFill>
                <a:srgbClr val="154C8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238125"/>
            <a:ext cx="109728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154C8A"/>
                </a:solidFill>
                <a:latin typeface="Arial"/>
              </a:rPr>
              <a:t>D01 И D02     ИНКЛЮЗИВНОЕ ПЕДАГОГИЧЕСКОЕ ОБРАЗОВАНИЕ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57225"/>
            <a:ext cx="10972800" cy="98107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3000" b="1">
                <a:solidFill>
                  <a:srgbClr val="10345E"/>
                </a:solidFill>
                <a:latin typeface="Arial"/>
              </a:rPr>
              <a:t>Инклюзивное образование и UDL:</a:t>
            </a:r>
          </a:p>
          <a:p>
            <a:pPr>
              <a:spcAft>
                <a:spcPts val="0"/>
              </a:spcAft>
            </a:pPr>
            <a:r>
              <a:rPr sz="3000" b="1">
                <a:solidFill>
                  <a:srgbClr val="10345E"/>
                </a:solidFill>
                <a:latin typeface="Arial"/>
              </a:rPr>
              <a:t>генеративный ИИ как ассистивная технология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1752600"/>
            <a:ext cx="10972800" cy="19050"/>
          </a:xfrm>
          <a:prstGeom prst="rect">
            <a:avLst/>
          </a:prstGeom>
          <a:solidFill>
            <a:srgbClr val="C8D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9600" y="2333625"/>
            <a:ext cx="6153150" cy="342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2025" b="1">
                <a:solidFill>
                  <a:srgbClr val="154C8A"/>
                </a:solidFill>
                <a:latin typeface="Arial"/>
              </a:rPr>
              <a:t>K104: 20% в 2027 г. — 100% к 2030 г.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686050"/>
            <a:ext cx="6191250" cy="29527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1575" b="0">
                <a:solidFill>
                  <a:srgbClr val="566A7C"/>
                </a:solidFill>
                <a:latin typeface="Arial"/>
              </a:rPr>
              <a:t>Доля педагогических программ с UDL и инклюзией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19925" y="2333625"/>
            <a:ext cx="4572000" cy="2885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1875" b="1">
                <a:solidFill>
                  <a:srgbClr val="154C8A"/>
                </a:solidFill>
                <a:latin typeface="Arial"/>
              </a:rPr>
              <a:t>M060: сертификация, 72 часа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19925" y="2686050"/>
            <a:ext cx="4572000" cy="43858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425" b="0">
                <a:solidFill>
                  <a:srgbClr val="566A7C"/>
                </a:solidFill>
                <a:latin typeface="Arial"/>
              </a:rPr>
              <a:t>Обязательная для учителей и ППС:
UDL и ассистивный 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3114675"/>
            <a:ext cx="10972800" cy="304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1800" b="1">
                <a:solidFill>
                  <a:srgbClr val="154C8A"/>
                </a:solidFill>
                <a:latin typeface="Arial"/>
              </a:rPr>
              <a:t>Universal Design for Learning: три принципа в работе учителя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600" y="3524250"/>
            <a:ext cx="3524250" cy="2028825"/>
          </a:xfrm>
          <a:prstGeom prst="rect">
            <a:avLst/>
          </a:prstGeom>
          <a:solidFill>
            <a:srgbClr val="ED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71525" y="3676650"/>
            <a:ext cx="3200400" cy="3524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1875" b="1">
                <a:solidFill>
                  <a:srgbClr val="154C8A"/>
                </a:solidFill>
                <a:latin typeface="Arial"/>
              </a:rPr>
              <a:t>01  Представление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1525" y="4048125"/>
            <a:ext cx="3200400" cy="2381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1275" b="0">
                <a:solidFill>
                  <a:srgbClr val="566A7C"/>
                </a:solidFill>
                <a:latin typeface="Arial"/>
              </a:rPr>
              <a:t>Representation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1525" y="4371975"/>
            <a:ext cx="3200400" cy="11144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1537" b="0">
                <a:solidFill>
                  <a:srgbClr val="10345E"/>
                </a:solidFill>
                <a:latin typeface="Arial"/>
              </a:rPr>
              <a:t>Аудиоподкасты, инфографика и Easy-to-Read для детей с дислексией или трудностями восприятия. Тифлоописания иллюстраций для незрячих.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33875" y="3524250"/>
            <a:ext cx="3524250" cy="2028825"/>
          </a:xfrm>
          <a:prstGeom prst="rect">
            <a:avLst/>
          </a:prstGeom>
          <a:solidFill>
            <a:srgbClr val="ED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495800" y="3676650"/>
            <a:ext cx="3200400" cy="3524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1875" b="1">
                <a:solidFill>
                  <a:srgbClr val="154C8A"/>
                </a:solidFill>
                <a:latin typeface="Arial"/>
              </a:rPr>
              <a:t>02  Действие и выражение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95800" y="4048125"/>
            <a:ext cx="3200400" cy="2381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1275" b="0">
                <a:solidFill>
                  <a:srgbClr val="566A7C"/>
                </a:solidFill>
                <a:latin typeface="Arial"/>
              </a:rPr>
              <a:t>Action &amp; Expression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5800" y="4371975"/>
            <a:ext cx="3200400" cy="11144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1537" b="0">
                <a:solidFill>
                  <a:srgbClr val="10345E"/>
                </a:solidFill>
                <a:latin typeface="Arial"/>
              </a:rPr>
              <a:t>Альтернативы письменному эссе: распознавание речи и интерактивные карты. Поддержка учеников с двигательными нарушениями или тревожностью.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58150" y="3524250"/>
            <a:ext cx="3524250" cy="2028825"/>
          </a:xfrm>
          <a:prstGeom prst="rect">
            <a:avLst/>
          </a:prstGeom>
          <a:solidFill>
            <a:srgbClr val="ED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220075" y="3676650"/>
            <a:ext cx="3200400" cy="3524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1875" b="1">
                <a:solidFill>
                  <a:srgbClr val="154C8A"/>
                </a:solidFill>
                <a:latin typeface="Arial"/>
              </a:rPr>
              <a:t>03  Вовлечение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0075" y="4048125"/>
            <a:ext cx="3200400" cy="2381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1275" b="0">
                <a:solidFill>
                  <a:srgbClr val="566A7C"/>
                </a:solidFill>
                <a:latin typeface="Arial"/>
              </a:rPr>
              <a:t>Engagement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0075" y="4371975"/>
            <a:ext cx="3200400" cy="11144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1537" b="0">
                <a:solidFill>
                  <a:srgbClr val="10345E"/>
                </a:solidFill>
                <a:latin typeface="Arial"/>
              </a:rPr>
              <a:t>Разноуровневые задания под интересы детей и индивидуальный темп. Учитель адаптирует нагрузку и снижает эмоциональное напряжение.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600" y="5724525"/>
            <a:ext cx="10972800" cy="3238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2025" b="1">
                <a:solidFill>
                  <a:srgbClr val="154C8A"/>
                </a:solidFill>
                <a:latin typeface="Arial"/>
              </a:rPr>
              <a:t>Меньше рутины при подготовке адаптированных материалов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9600" y="6115050"/>
            <a:ext cx="109728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1350" b="0">
                <a:solidFill>
                  <a:srgbClr val="566A7C"/>
                </a:solidFill>
                <a:latin typeface="Arial"/>
              </a:rPr>
              <a:t>Иллюстративный сценарий: 4 варианта для класса из 25 детей за 3 минуты, затем проверка учителем.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000000B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3812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КОНЦЕПЦИЯ ТРАНСФОРМАЦИИ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00000B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972800" cy="1104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Восемь цифровых функций преподавателя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00000B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8192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00000B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125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0000B-0005-4000-8000-000000000000}"/>
              </a:ext>
            </a:extLst>
          </p:cNvPr>
          <p:cNvSpPr>
            <a:spLocks noGrp="1"/>
          </p:cNvSpPr>
          <p:nvPr/>
        </p:nvSpPr>
        <p:spPr>
          <a:xfrm>
            <a:off x="11001375" y="639127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lang="ru-KZ" sz="14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13</a:t>
            </a:r>
            <a:endParaRPr sz="1425" b="1">
              <a:solidFill>
                <a:srgbClr val="154C8A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6" name="Таблица 5"/>
          <p:cNvGraphicFramePr/>
          <p:nvPr>
            <p:extLst>
              <p:ext uri="{D42A27DB-BD31-4B8C-83A1-F6EECF244321}">
                <p14:modId xmlns:p14="http://schemas.microsoft.com/office/powerpoint/2010/main" val="1115783558"/>
              </p:ext>
            </p:extLst>
          </p:nvPr>
        </p:nvGraphicFramePr>
        <p:xfrm>
          <a:off x="609600" y="2066925"/>
          <a:ext cx="7858125" cy="4162428"/>
        </p:xfrm>
        <a:graphic>
          <a:graphicData uri="http://schemas.openxmlformats.org/drawingml/2006/table">
            <a:tbl>
              <a:tblPr/>
              <a:tblGrid>
                <a:gridCol w="247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1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2492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Функция</a:t>
                      </a:r>
                    </a:p>
                  </a:txBody>
                  <a:tcPr marL="133350" marR="114300" marT="114300" marB="95250" anchor="ctr">
                    <a:solidFill>
                      <a:srgbClr val="154C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Поддержка</a:t>
                      </a:r>
                      <a:r>
                        <a:rPr sz="1575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575" b="1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системы</a:t>
                      </a:r>
                      <a:r>
                        <a:rPr sz="1575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 и </a:t>
                      </a:r>
                      <a:r>
                        <a:rPr sz="1575" b="1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роль</a:t>
                      </a:r>
                      <a:r>
                        <a:rPr sz="1575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1575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педагога</a:t>
                      </a:r>
                      <a:endParaRPr sz="1575" b="1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3350" marR="114300" marT="114300" marB="95250" anchor="ctr">
                    <a:solidFill>
                      <a:srgbClr val="154C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492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01  Силлабус</a:t>
                      </a:r>
                    </a:p>
                  </a:txBody>
                  <a:tcPr marL="133350" marR="114300" marT="114300" marB="95250" anchor="ctr">
                    <a:solidFill>
                      <a:srgbClr val="EDF4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ИИ готовит проект, преподаватель утверждает</a:t>
                      </a:r>
                    </a:p>
                  </a:txBody>
                  <a:tcPr marL="133350" marR="114300" marT="114300" marB="95250" anchor="ctr">
                    <a:solidFill>
                      <a:srgbClr val="EDF4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492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02  Фонд оценивания</a:t>
                      </a:r>
                    </a:p>
                  </a:txBody>
                  <a:tcPr marL="133350" marR="114300" marT="11430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Генерация тестов, экспертиза кафедры</a:t>
                      </a:r>
                    </a:p>
                  </a:txBody>
                  <a:tcPr marL="133350" marR="114300" marT="114300" marB="952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492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03  Успеваемость</a:t>
                      </a:r>
                    </a:p>
                  </a:txBody>
                  <a:tcPr marL="133350" marR="114300" marT="114300" marB="95250" anchor="ctr">
                    <a:solidFill>
                      <a:srgbClr val="EDF4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Ядро рассчитывает БРС и допуск</a:t>
                      </a:r>
                    </a:p>
                  </a:txBody>
                  <a:tcPr marL="133350" marR="114300" marT="114300" marB="95250" anchor="ctr">
                    <a:solidFill>
                      <a:srgbClr val="EDF4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492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04  Обратная связь</a:t>
                      </a:r>
                    </a:p>
                  </a:txBody>
                  <a:tcPr marL="133350" marR="114300" marT="11430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ИИ анализирует, человек выставляет оценку</a:t>
                      </a:r>
                    </a:p>
                  </a:txBody>
                  <a:tcPr marL="133350" marR="114300" marT="114300" marB="952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492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05  Demo-Exam</a:t>
                      </a:r>
                    </a:p>
                  </a:txBody>
                  <a:tcPr marL="133350" marR="114300" marT="114300" marB="95250" anchor="ctr">
                    <a:solidFill>
                      <a:srgbClr val="EDF4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ИИ размечает видео, комиссия оценивает</a:t>
                      </a:r>
                    </a:p>
                  </a:txBody>
                  <a:tcPr marL="133350" marR="114300" marT="114300" marB="95250" anchor="ctr">
                    <a:solidFill>
                      <a:srgbClr val="EDF4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492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06  Руководство НИР</a:t>
                      </a:r>
                    </a:p>
                  </a:txBody>
                  <a:tcPr marL="133350" marR="114300" marT="11430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Мониторинг проекта, проверка цитат</a:t>
                      </a:r>
                    </a:p>
                  </a:txBody>
                  <a:tcPr marL="133350" marR="114300" marT="114300" marB="952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492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07  Отчёт по ИПП</a:t>
                      </a:r>
                    </a:p>
                  </a:txBody>
                  <a:tcPr marL="133350" marR="114300" marT="114300" marB="95250" anchor="ctr">
                    <a:solidFill>
                      <a:srgbClr val="EDF4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Агрегация часов и публикаций, связь с 1С</a:t>
                      </a:r>
                    </a:p>
                  </a:txBody>
                  <a:tcPr marL="133350" marR="114300" marT="114300" marB="95250" anchor="ctr">
                    <a:solidFill>
                      <a:srgbClr val="EDF4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492">
                <a:tc>
                  <a:txBody>
                    <a:bodyPr/>
                    <a:lstStyle/>
                    <a:p>
                      <a:r>
                        <a:rPr sz="1575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08  Наставничество</a:t>
                      </a:r>
                    </a:p>
                  </a:txBody>
                  <a:tcPr marL="133350" marR="114300" marT="11430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dirty="0" err="1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Сигналы</a:t>
                      </a:r>
                      <a:r>
                        <a:rPr sz="1575" dirty="0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575" dirty="0" err="1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трудностей</a:t>
                      </a:r>
                      <a:r>
                        <a:rPr sz="1575" dirty="0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 и </a:t>
                      </a:r>
                      <a:r>
                        <a:rPr sz="1575" dirty="0" err="1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личная</a:t>
                      </a:r>
                      <a:r>
                        <a:rPr sz="1575" dirty="0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575" dirty="0" err="1">
                          <a:solidFill>
                            <a:srgbClr val="172C44"/>
                          </a:solidFill>
                          <a:latin typeface="Arial"/>
                          <a:ea typeface="Arial"/>
                          <a:cs typeface="Arial"/>
                        </a:rPr>
                        <a:t>поддержка</a:t>
                      </a:r>
                      <a:endParaRPr sz="1575" dirty="0">
                        <a:solidFill>
                          <a:srgbClr val="172C44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3350" marR="114300" marT="114300" marB="952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00000B-0006-4000-8000-000000000000}"/>
              </a:ext>
            </a:extLst>
          </p:cNvPr>
          <p:cNvSpPr>
            <a:spLocks noGrp="1"/>
          </p:cNvSpPr>
          <p:nvPr/>
        </p:nvSpPr>
        <p:spPr>
          <a:xfrm>
            <a:off x="8905875" y="2228850"/>
            <a:ext cx="2552700" cy="809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45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72+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000000B-0007-4000-8000-000000000000}"/>
              </a:ext>
            </a:extLst>
          </p:cNvPr>
          <p:cNvSpPr>
            <a:spLocks noGrp="1"/>
          </p:cNvSpPr>
          <p:nvPr/>
        </p:nvSpPr>
        <p:spPr>
          <a:xfrm>
            <a:off x="8905875" y="3114675"/>
            <a:ext cx="260985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часа обучения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00000B-0008-4000-8000-000000000000}"/>
              </a:ext>
            </a:extLst>
          </p:cNvPr>
          <p:cNvSpPr>
            <a:spLocks noGrp="1"/>
          </p:cNvSpPr>
          <p:nvPr/>
        </p:nvSpPr>
        <p:spPr>
          <a:xfrm>
            <a:off x="8905875" y="3743325"/>
            <a:ext cx="2609850" cy="1323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Предлагаемый порог сертификации ППС по ИИ и цифровой дидактике.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00000B-0009-4000-8000-000000000000}"/>
              </a:ext>
            </a:extLst>
          </p:cNvPr>
          <p:cNvSpPr>
            <a:spLocks noGrp="1"/>
          </p:cNvSpPr>
          <p:nvPr/>
        </p:nvSpPr>
        <p:spPr>
          <a:xfrm>
            <a:off x="8905875" y="5257800"/>
            <a:ext cx="26098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e-Portfolio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00000B-000A-4000-8000-000000000000}"/>
              </a:ext>
            </a:extLst>
          </p:cNvPr>
          <p:cNvSpPr>
            <a:spLocks noGrp="1"/>
          </p:cNvSpPr>
          <p:nvPr/>
        </p:nvSpPr>
        <p:spPr>
          <a:xfrm>
            <a:off x="8905875" y="5695950"/>
            <a:ext cx="260985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72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Видео уроков и отзывы школьных менторов.</a:t>
            </a:r>
          </a:p>
        </p:txBody>
      </p:sp>
    </p:spTree>
    <p:extLst>
      <p:ext uri="{BB962C8B-B14F-4D97-AF65-F5344CB8AC3E}">
        <p14:creationId xmlns:p14="http://schemas.microsoft.com/office/powerpoint/2010/main" val="1100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000000E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3812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КОНЦЕПЦИЯ ТРАНСФОРМАЦИИ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00000E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972800" cy="1104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3225" b="1" dirty="0" err="1">
                <a:solidFill>
                  <a:srgbClr val="10345E"/>
                </a:solidFill>
                <a:latin typeface="Arial"/>
                <a:ea typeface="Arial"/>
                <a:cs typeface="Arial"/>
              </a:rPr>
              <a:t>Школоцентричная</a:t>
            </a:r>
            <a:r>
              <a:rPr sz="3225" b="1" dirty="0">
                <a:solidFill>
                  <a:srgbClr val="10345E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модель</a:t>
            </a:r>
            <a:r>
              <a:rPr sz="3225" b="1" dirty="0">
                <a:solidFill>
                  <a:srgbClr val="10345E"/>
                </a:solidFill>
                <a:latin typeface="Arial"/>
                <a:ea typeface="Arial"/>
                <a:cs typeface="Arial"/>
              </a:rPr>
              <a:t> и </a:t>
            </a:r>
            <a:r>
              <a:rPr sz="3225" b="1" dirty="0" err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доказательная</a:t>
            </a:r>
            <a:r>
              <a:rPr sz="3225" b="1" dirty="0">
                <a:solidFill>
                  <a:srgbClr val="10345E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педагогика</a:t>
            </a:r>
            <a:endParaRPr sz="3225" b="1" dirty="0">
              <a:solidFill>
                <a:srgbClr val="10345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00000E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8192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00000E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125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0000E-0005-4000-8000-000000000000}"/>
              </a:ext>
            </a:extLst>
          </p:cNvPr>
          <p:cNvSpPr>
            <a:spLocks noGrp="1"/>
          </p:cNvSpPr>
          <p:nvPr/>
        </p:nvSpPr>
        <p:spPr>
          <a:xfrm>
            <a:off x="11001375" y="639127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lang="ru-KZ" sz="14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16</a:t>
            </a:r>
            <a:endParaRPr sz="1425" b="1">
              <a:solidFill>
                <a:srgbClr val="154C8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00000E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190750"/>
            <a:ext cx="33813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Со 2-го курса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00000E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876550"/>
            <a:ext cx="3381375" cy="1047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1–2 дня</a:t>
            </a:r>
          </a:p>
          <a:p>
            <a:pPr>
              <a:defRPr sz="29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в неделю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000000E-0008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267200"/>
            <a:ext cx="3381375" cy="1362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Практика в базовой школе.</a:t>
            </a:r>
          </a:p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Школьный ментор и университетский методист.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00000E-0009-4000-8000-000000000000}"/>
              </a:ext>
            </a:extLst>
          </p:cNvPr>
          <p:cNvSpPr>
            <a:spLocks noGrp="1"/>
          </p:cNvSpPr>
          <p:nvPr/>
        </p:nvSpPr>
        <p:spPr>
          <a:xfrm>
            <a:off x="4391025" y="2190750"/>
            <a:ext cx="33813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В ходе обучения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00000E-000A-4000-8000-000000000000}"/>
              </a:ext>
            </a:extLst>
          </p:cNvPr>
          <p:cNvSpPr>
            <a:spLocks noGrp="1"/>
          </p:cNvSpPr>
          <p:nvPr/>
        </p:nvSpPr>
        <p:spPr>
          <a:xfrm>
            <a:off x="4391025" y="2876550"/>
            <a:ext cx="3381375" cy="1047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Lesson Study</a:t>
            </a:r>
          </a:p>
          <a:p>
            <a:pPr>
              <a:defRPr sz="29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Action Research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00000E-000B-4000-8000-000000000000}"/>
              </a:ext>
            </a:extLst>
          </p:cNvPr>
          <p:cNvSpPr>
            <a:spLocks noGrp="1"/>
          </p:cNvSpPr>
          <p:nvPr/>
        </p:nvSpPr>
        <p:spPr>
          <a:xfrm>
            <a:off x="4391025" y="4267200"/>
            <a:ext cx="3381375" cy="1362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Проверка педагогических гипотез через замеры достижений школьников.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000000E-000C-4000-8000-000000000000}"/>
              </a:ext>
            </a:extLst>
          </p:cNvPr>
          <p:cNvSpPr>
            <a:spLocks noGrp="1"/>
          </p:cNvSpPr>
          <p:nvPr/>
        </p:nvSpPr>
        <p:spPr>
          <a:xfrm>
            <a:off x="8172450" y="2190750"/>
            <a:ext cx="33813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После выпуска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000000E-000D-4000-8000-000000000000}"/>
              </a:ext>
            </a:extLst>
          </p:cNvPr>
          <p:cNvSpPr>
            <a:spLocks noGrp="1"/>
          </p:cNvSpPr>
          <p:nvPr/>
        </p:nvSpPr>
        <p:spPr>
          <a:xfrm>
            <a:off x="8172450" y="2876550"/>
            <a:ext cx="3381375" cy="1047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3 года</a:t>
            </a:r>
          </a:p>
          <a:p>
            <a:pPr>
              <a:defRPr sz="29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индукции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000000E-000E-4000-8000-000000000000}"/>
              </a:ext>
            </a:extLst>
          </p:cNvPr>
          <p:cNvSpPr>
            <a:spLocks noGrp="1"/>
          </p:cNvSpPr>
          <p:nvPr/>
        </p:nvSpPr>
        <p:spPr>
          <a:xfrm>
            <a:off x="8172450" y="4267200"/>
            <a:ext cx="3381375" cy="1362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PRL / S-PRL: </a:t>
            </a:r>
            <a:r>
              <a:rPr sz="1875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оценка</a:t>
            </a:r>
            <a:r>
              <a:rPr sz="1875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вклада</a:t>
            </a:r>
            <a:r>
              <a:rPr sz="1875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выпускника</a:t>
            </a:r>
            <a:r>
              <a:rPr sz="1875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в </a:t>
            </a:r>
            <a:r>
              <a:rPr sz="1875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результаты</a:t>
            </a:r>
            <a:r>
              <a:rPr sz="1875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учеников</a:t>
            </a:r>
            <a:r>
              <a:rPr sz="1875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000000E-000F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695950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000000E-0010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886450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0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154C8A"/>
                </a:solidFill>
                <a:latin typeface="Arial"/>
                <a:ea typeface="Arial"/>
                <a:cs typeface="Arial"/>
              </a:rPr>
              <a:t>Double Major и Major-Minor </a:t>
            </a:r>
            <a:r>
              <a:rPr sz="1800" b="0" dirty="0" err="1">
                <a:solidFill>
                  <a:srgbClr val="154C8A"/>
                </a:solidFill>
                <a:latin typeface="Arial"/>
                <a:ea typeface="Arial"/>
                <a:cs typeface="Arial"/>
              </a:rPr>
              <a:t>связывают</a:t>
            </a:r>
            <a:r>
              <a:rPr sz="1800" b="0" dirty="0">
                <a:solidFill>
                  <a:srgbClr val="154C8A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подготовку</a:t>
            </a:r>
            <a:r>
              <a:rPr sz="1800" b="0" dirty="0">
                <a:solidFill>
                  <a:srgbClr val="154C8A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154C8A"/>
                </a:solidFill>
                <a:latin typeface="Arial"/>
                <a:ea typeface="Arial"/>
                <a:cs typeface="Arial"/>
              </a:rPr>
              <a:t>учителя</a:t>
            </a:r>
            <a:r>
              <a:rPr sz="1800" b="0" dirty="0">
                <a:solidFill>
                  <a:srgbClr val="154C8A"/>
                </a:solidFill>
                <a:latin typeface="Arial"/>
                <a:ea typeface="Arial"/>
                <a:cs typeface="Arial"/>
              </a:rPr>
              <a:t> с </a:t>
            </a:r>
            <a:r>
              <a:rPr sz="1800" b="0" dirty="0" err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кадровыми</a:t>
            </a:r>
            <a:r>
              <a:rPr sz="1800" b="0" dirty="0">
                <a:solidFill>
                  <a:srgbClr val="154C8A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потребностями</a:t>
            </a:r>
            <a:r>
              <a:rPr sz="1800" b="0" dirty="0">
                <a:solidFill>
                  <a:srgbClr val="154C8A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154C8A"/>
                </a:solidFill>
                <a:latin typeface="Arial"/>
                <a:ea typeface="Arial"/>
                <a:cs typeface="Arial"/>
              </a:rPr>
              <a:t>школ</a:t>
            </a:r>
            <a:r>
              <a:rPr sz="1800" b="0" dirty="0">
                <a:solidFill>
                  <a:srgbClr val="154C8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0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000000C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3812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КОНЦЕПЦИЯ ТРАНСФОРМАЦИИ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00000C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972800" cy="1104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Архитектура Abai Digital: разделение контуров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00000C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8192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00000C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125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0000C-0005-4000-8000-000000000000}"/>
              </a:ext>
            </a:extLst>
          </p:cNvPr>
          <p:cNvSpPr>
            <a:spLocks noGrp="1"/>
          </p:cNvSpPr>
          <p:nvPr/>
        </p:nvSpPr>
        <p:spPr>
          <a:xfrm>
            <a:off x="11001375" y="639127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lang="ru-KZ" sz="14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14</a:t>
            </a:r>
            <a:endParaRPr sz="1425" b="1">
              <a:solidFill>
                <a:srgbClr val="154C8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00000C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085975"/>
            <a:ext cx="10972800" cy="733425"/>
          </a:xfrm>
          <a:prstGeom prst="rect">
            <a:avLst/>
          </a:prstGeom>
          <a:solidFill>
            <a:srgbClr val="EDF4FB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00000C-0007-4000-8000-000000000000}"/>
              </a:ext>
            </a:extLst>
          </p:cNvPr>
          <p:cNvSpPr>
            <a:spLocks noGrp="1"/>
          </p:cNvSpPr>
          <p:nvPr/>
        </p:nvSpPr>
        <p:spPr>
          <a:xfrm>
            <a:off x="790575" y="2247900"/>
            <a:ext cx="36195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0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Когнитивный слой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000000C-0008-4000-8000-000000000000}"/>
              </a:ext>
            </a:extLst>
          </p:cNvPr>
          <p:cNvSpPr>
            <a:spLocks noGrp="1"/>
          </p:cNvSpPr>
          <p:nvPr/>
        </p:nvSpPr>
        <p:spPr>
          <a:xfrm>
            <a:off x="4505325" y="2228850"/>
            <a:ext cx="6838950" cy="4857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LLM-агенты, RAG по нормативам, навигация и проекты решений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00000C-0009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943225"/>
            <a:ext cx="10972800" cy="733425"/>
          </a:xfrm>
          <a:prstGeom prst="rect">
            <a:avLst/>
          </a:prstGeom>
          <a:solidFill>
            <a:srgbClr val="154C8A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00000C-000A-4000-8000-000000000000}"/>
              </a:ext>
            </a:extLst>
          </p:cNvPr>
          <p:cNvSpPr>
            <a:spLocks noGrp="1"/>
          </p:cNvSpPr>
          <p:nvPr/>
        </p:nvSpPr>
        <p:spPr>
          <a:xfrm>
            <a:off x="790575" y="3105150"/>
            <a:ext cx="36195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Шлюз безопасности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00000C-000B-4000-8000-000000000000}"/>
              </a:ext>
            </a:extLst>
          </p:cNvPr>
          <p:cNvSpPr>
            <a:spLocks noGrp="1"/>
          </p:cNvSpPr>
          <p:nvPr/>
        </p:nvSpPr>
        <p:spPr>
          <a:xfrm>
            <a:off x="4505325" y="3086100"/>
            <a:ext cx="6838950" cy="4857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MCP, Prompt Firewall, RBAC/ABAC и подтверждение человеком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000000C-000C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800475"/>
            <a:ext cx="10972800" cy="733425"/>
          </a:xfrm>
          <a:prstGeom prst="rect">
            <a:avLst/>
          </a:prstGeom>
          <a:solidFill>
            <a:srgbClr val="EDF4FB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000000C-000D-4000-8000-000000000000}"/>
              </a:ext>
            </a:extLst>
          </p:cNvPr>
          <p:cNvSpPr>
            <a:spLocks noGrp="1"/>
          </p:cNvSpPr>
          <p:nvPr/>
        </p:nvSpPr>
        <p:spPr>
          <a:xfrm>
            <a:off x="790575" y="3962400"/>
            <a:ext cx="36195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0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Детерминированное ядро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000000C-000E-4000-8000-000000000000}"/>
              </a:ext>
            </a:extLst>
          </p:cNvPr>
          <p:cNvSpPr>
            <a:spLocks noGrp="1"/>
          </p:cNvSpPr>
          <p:nvPr/>
        </p:nvSpPr>
        <p:spPr>
          <a:xfrm>
            <a:off x="4505325" y="3943350"/>
            <a:ext cx="6838950" cy="4857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ACID: GPA, БРС, приказы, расписание и неизменяемый WORM-аудит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000000C-000F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657725"/>
            <a:ext cx="10972800" cy="733425"/>
          </a:xfrm>
          <a:prstGeom prst="rect">
            <a:avLst/>
          </a:prstGeom>
          <a:solidFill>
            <a:srgbClr val="EDF4FB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000000C-0010-4000-8000-000000000000}"/>
              </a:ext>
            </a:extLst>
          </p:cNvPr>
          <p:cNvSpPr>
            <a:spLocks noGrp="1"/>
          </p:cNvSpPr>
          <p:nvPr/>
        </p:nvSpPr>
        <p:spPr>
          <a:xfrm>
            <a:off x="790575" y="4819650"/>
            <a:ext cx="36195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0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Внешние интеграции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000000C-0011-4000-8000-000000000000}"/>
              </a:ext>
            </a:extLst>
          </p:cNvPr>
          <p:cNvSpPr>
            <a:spLocks noGrp="1"/>
          </p:cNvSpPr>
          <p:nvPr/>
        </p:nvSpPr>
        <p:spPr>
          <a:xfrm>
            <a:off x="4505325" y="4800600"/>
            <a:ext cx="6838950" cy="4857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ЕПВО v3.0, LMS Moodle и QR-дипломы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000000C-001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743575"/>
            <a:ext cx="1091565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Прямой доступ LLM к ядру исключён. Юридически значимые действия утверждает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200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000000D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3812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КОНЦЕПЦИЯ ТРАНСФОРМАЦИИ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00000D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972800" cy="1104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Ролевая экосистема ИИ-агентов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00000D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8192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00000D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125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0000D-0005-4000-8000-000000000000}"/>
              </a:ext>
            </a:extLst>
          </p:cNvPr>
          <p:cNvSpPr>
            <a:spLocks noGrp="1"/>
          </p:cNvSpPr>
          <p:nvPr/>
        </p:nvSpPr>
        <p:spPr>
          <a:xfrm>
            <a:off x="11001375" y="639127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lang="ru-KZ" sz="14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15</a:t>
            </a:r>
            <a:endParaRPr sz="1425" b="1">
              <a:solidFill>
                <a:srgbClr val="154C8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00000D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085975"/>
            <a:ext cx="2476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Студент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00000D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438400"/>
            <a:ext cx="2619375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Student Copilot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000000D-0008-4000-8000-000000000000}"/>
              </a:ext>
            </a:extLst>
          </p:cNvPr>
          <p:cNvSpPr>
            <a:spLocks noGrp="1"/>
          </p:cNvSpPr>
          <p:nvPr/>
        </p:nvSpPr>
        <p:spPr>
          <a:xfrm>
            <a:off x="3686175" y="2114550"/>
            <a:ext cx="76200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Траектория Major/Minor, пререквизиты, прогресс и консультации 24/7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00000D-0009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8479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00000D-000A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952750"/>
            <a:ext cx="2476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Преподаватель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00000D-000B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305175"/>
            <a:ext cx="2619375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Professor Assistant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000000D-000C-4000-8000-000000000000}"/>
              </a:ext>
            </a:extLst>
          </p:cNvPr>
          <p:cNvSpPr>
            <a:spLocks noGrp="1"/>
          </p:cNvSpPr>
          <p:nvPr/>
        </p:nvSpPr>
        <p:spPr>
          <a:xfrm>
            <a:off x="3686175" y="2981325"/>
            <a:ext cx="76200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950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Проекты</a:t>
            </a:r>
            <a:r>
              <a:rPr sz="195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силлабусов, </a:t>
            </a:r>
            <a:r>
              <a:rPr sz="1950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банк</a:t>
            </a:r>
            <a:r>
              <a:rPr lang="ru-RU" sz="195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тестовых вопросов</a:t>
            </a:r>
            <a:r>
              <a:rPr sz="195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, </a:t>
            </a:r>
            <a:r>
              <a:rPr sz="1950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скрининг</a:t>
            </a:r>
            <a:r>
              <a:rPr sz="195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и </a:t>
            </a:r>
            <a:r>
              <a:rPr sz="1950" b="0" dirty="0" err="1">
                <a:solidFill>
                  <a:srgbClr val="172C44"/>
                </a:solidFill>
                <a:latin typeface="Arial"/>
                <a:ea typeface="Arial"/>
                <a:cs typeface="Arial"/>
              </a:rPr>
              <a:t>разметка</a:t>
            </a:r>
            <a:r>
              <a:rPr sz="1950" b="0" dirty="0">
                <a:solidFill>
                  <a:srgbClr val="172C44"/>
                </a:solidFill>
                <a:latin typeface="Arial"/>
                <a:ea typeface="Arial"/>
                <a:cs typeface="Arial"/>
              </a:rPr>
              <a:t> Demo-Exam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000000D-000D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714750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000000D-000E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819525"/>
            <a:ext cx="2476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Эдвайзер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000000D-000F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171950"/>
            <a:ext cx="2619375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Academic Advisor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000000D-0010-4000-8000-000000000000}"/>
              </a:ext>
            </a:extLst>
          </p:cNvPr>
          <p:cNvSpPr>
            <a:spLocks noGrp="1"/>
          </p:cNvSpPr>
          <p:nvPr/>
        </p:nvSpPr>
        <p:spPr>
          <a:xfrm>
            <a:off x="3686175" y="3848100"/>
            <a:ext cx="76200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Раннее выявление рисков, запись на курсы и рекомендации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000000D-001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58152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000000D-001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4686300"/>
            <a:ext cx="2476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Регистратор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000000D-001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038725"/>
            <a:ext cx="2619375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Registrar Agent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000000D-0014-4000-8000-000000000000}"/>
              </a:ext>
            </a:extLst>
          </p:cNvPr>
          <p:cNvSpPr>
            <a:spLocks noGrp="1"/>
          </p:cNvSpPr>
          <p:nvPr/>
        </p:nvSpPr>
        <p:spPr>
          <a:xfrm>
            <a:off x="3686175" y="4714875"/>
            <a:ext cx="76200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Расписание, перезачёт кредитов и подготовка QR-дипломов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000000D-0015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448300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000000D-001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800725"/>
            <a:ext cx="10906125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Границы RBAC/ABAC: агент видит только данные своей роли и разрешённого контекста.</a:t>
            </a:r>
          </a:p>
        </p:txBody>
      </p:sp>
    </p:spTree>
    <p:extLst>
      <p:ext uri="{BB962C8B-B14F-4D97-AF65-F5344CB8AC3E}">
        <p14:creationId xmlns:p14="http://schemas.microsoft.com/office/powerpoint/2010/main" val="1300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000000F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3812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КОНЦЕПЦИЯ ТРАНСФОРМАЦИИ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00000F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972800" cy="1104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345E"/>
                </a:solidFill>
                <a:latin typeface="Arial"/>
                <a:ea typeface="Arial"/>
                <a:cs typeface="Arial"/>
              </a:rPr>
              <a:t>Сквозная модель: силлабус, обучение, Demo-Exam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00000F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8192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00000F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125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0000F-0005-4000-8000-000000000000}"/>
              </a:ext>
            </a:extLst>
          </p:cNvPr>
          <p:cNvSpPr>
            <a:spLocks noGrp="1"/>
          </p:cNvSpPr>
          <p:nvPr/>
        </p:nvSpPr>
        <p:spPr>
          <a:xfrm>
            <a:off x="11001375" y="639127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lang="ru-KZ" sz="14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17</a:t>
            </a:r>
            <a:endParaRPr sz="1425" b="1">
              <a:solidFill>
                <a:srgbClr val="154C8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00000F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047875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00000F-0007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724150"/>
            <a:ext cx="33337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Проектирование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000000F-0008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3276600"/>
            <a:ext cx="3333750" cy="1581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ИИ готовит силлабус на базе ГОСО и профстандарта. Кафедра проверяет и утверждает.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00000F-0009-4000-8000-000000000000}"/>
              </a:ext>
            </a:extLst>
          </p:cNvPr>
          <p:cNvSpPr>
            <a:spLocks noGrp="1"/>
          </p:cNvSpPr>
          <p:nvPr/>
        </p:nvSpPr>
        <p:spPr>
          <a:xfrm>
            <a:off x="4381500" y="2047875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00000F-000A-4000-8000-000000000000}"/>
              </a:ext>
            </a:extLst>
          </p:cNvPr>
          <p:cNvSpPr>
            <a:spLocks noGrp="1"/>
          </p:cNvSpPr>
          <p:nvPr/>
        </p:nvSpPr>
        <p:spPr>
          <a:xfrm>
            <a:off x="4381500" y="2724150"/>
            <a:ext cx="33337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Аутентичная учёба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00000F-000B-4000-8000-000000000000}"/>
              </a:ext>
            </a:extLst>
          </p:cNvPr>
          <p:cNvSpPr>
            <a:spLocks noGrp="1"/>
          </p:cNvSpPr>
          <p:nvPr/>
        </p:nvSpPr>
        <p:spPr>
          <a:xfrm>
            <a:off x="4381500" y="3276600"/>
            <a:ext cx="3333750" cy="1581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Студент разрабатывает урок, ведёт промпт-лог и заполняет AI Statement Form.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000000F-000C-4000-8000-000000000000}"/>
              </a:ext>
            </a:extLst>
          </p:cNvPr>
          <p:cNvSpPr>
            <a:spLocks noGrp="1"/>
          </p:cNvSpPr>
          <p:nvPr/>
        </p:nvSpPr>
        <p:spPr>
          <a:xfrm>
            <a:off x="8153400" y="2047875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000000F-000D-4000-8000-000000000000}"/>
              </a:ext>
            </a:extLst>
          </p:cNvPr>
          <p:cNvSpPr>
            <a:spLocks noGrp="1"/>
          </p:cNvSpPr>
          <p:nvPr/>
        </p:nvSpPr>
        <p:spPr>
          <a:xfrm>
            <a:off x="8153400" y="2724150"/>
            <a:ext cx="33337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Demo-Exam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000000F-000E-4000-8000-000000000000}"/>
              </a:ext>
            </a:extLst>
          </p:cNvPr>
          <p:cNvSpPr>
            <a:spLocks noGrp="1"/>
          </p:cNvSpPr>
          <p:nvPr/>
        </p:nvSpPr>
        <p:spPr>
          <a:xfrm>
            <a:off x="8153400" y="3276600"/>
            <a:ext cx="3333750" cy="1581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20-минутный урок в школе. ИИ размечает видео, комиссия оценивает результат.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000000F-000F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00062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000000F-0010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200650"/>
            <a:ext cx="2619375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1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100%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000000F-001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5810250"/>
            <a:ext cx="26193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5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силлабусов с AI-шкалой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000000F-0012-4000-8000-000000000000}"/>
              </a:ext>
            </a:extLst>
          </p:cNvPr>
          <p:cNvSpPr>
            <a:spLocks noGrp="1"/>
          </p:cNvSpPr>
          <p:nvPr/>
        </p:nvSpPr>
        <p:spPr>
          <a:xfrm>
            <a:off x="3419475" y="5200650"/>
            <a:ext cx="2619375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1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≥50%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000000F-0013-4000-8000-000000000000}"/>
              </a:ext>
            </a:extLst>
          </p:cNvPr>
          <p:cNvSpPr>
            <a:spLocks noGrp="1"/>
          </p:cNvSpPr>
          <p:nvPr/>
        </p:nvSpPr>
        <p:spPr>
          <a:xfrm>
            <a:off x="3419475" y="5810250"/>
            <a:ext cx="26193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5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работодателей в ИАК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000000F-0014-4000-8000-000000000000}"/>
              </a:ext>
            </a:extLst>
          </p:cNvPr>
          <p:cNvSpPr>
            <a:spLocks noGrp="1"/>
          </p:cNvSpPr>
          <p:nvPr/>
        </p:nvSpPr>
        <p:spPr>
          <a:xfrm>
            <a:off x="6229350" y="5200650"/>
            <a:ext cx="2619375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1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≤24 ч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000000F-0015-4000-8000-000000000000}"/>
              </a:ext>
            </a:extLst>
          </p:cNvPr>
          <p:cNvSpPr>
            <a:spLocks noGrp="1"/>
          </p:cNvSpPr>
          <p:nvPr/>
        </p:nvSpPr>
        <p:spPr>
          <a:xfrm>
            <a:off x="6229350" y="5810250"/>
            <a:ext cx="26193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5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выпуск протокола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000000F-0016-4000-8000-000000000000}"/>
              </a:ext>
            </a:extLst>
          </p:cNvPr>
          <p:cNvSpPr>
            <a:spLocks noGrp="1"/>
          </p:cNvSpPr>
          <p:nvPr/>
        </p:nvSpPr>
        <p:spPr>
          <a:xfrm>
            <a:off x="9039225" y="5200650"/>
            <a:ext cx="2619375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1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75 лет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000000F-0017-4000-8000-000000000000}"/>
              </a:ext>
            </a:extLst>
          </p:cNvPr>
          <p:cNvSpPr>
            <a:spLocks noGrp="1"/>
          </p:cNvSpPr>
          <p:nvPr/>
        </p:nvSpPr>
        <p:spPr>
          <a:xfrm>
            <a:off x="9039225" y="5810250"/>
            <a:ext cx="26193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575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WORM-хранение дипломов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000000F-0018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229350"/>
            <a:ext cx="10001250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050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Модельные целевые стандарты из HTML-источника</a:t>
            </a:r>
          </a:p>
        </p:txBody>
      </p:sp>
    </p:spTree>
    <p:extLst>
      <p:ext uri="{BB962C8B-B14F-4D97-AF65-F5344CB8AC3E}">
        <p14:creationId xmlns:p14="http://schemas.microsoft.com/office/powerpoint/2010/main" val="1500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0000010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3812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20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КОНЦЕПЦИЯ ТРАНСФОРМАЦИИ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000010-0002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10972800" cy="1104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225" b="1">
                <a:solidFill>
                  <a:srgbClr val="10345E"/>
                </a:solidFill>
                <a:latin typeface="Arial"/>
                <a:ea typeface="Arial"/>
                <a:cs typeface="Arial"/>
              </a:defRPr>
            </a:pPr>
            <a:r>
              <a:rPr sz="3225" b="1" dirty="0" err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Пять</a:t>
            </a:r>
            <a:r>
              <a:rPr sz="3225" b="1" dirty="0">
                <a:solidFill>
                  <a:srgbClr val="10345E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принципов</a:t>
            </a:r>
            <a:r>
              <a:rPr sz="3225" b="1" dirty="0">
                <a:solidFill>
                  <a:srgbClr val="10345E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10345E"/>
                </a:solidFill>
                <a:latin typeface="Arial"/>
                <a:ea typeface="Arial"/>
                <a:cs typeface="Arial"/>
              </a:rPr>
              <a:t>трансформации</a:t>
            </a:r>
            <a:r>
              <a:rPr sz="3225" b="1" dirty="0">
                <a:solidFill>
                  <a:srgbClr val="10345E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10345E"/>
                </a:solidFill>
                <a:latin typeface="Arial"/>
                <a:ea typeface="Arial"/>
                <a:cs typeface="Arial"/>
              </a:rPr>
              <a:t>для</a:t>
            </a:r>
            <a:r>
              <a:rPr sz="3225" b="1" dirty="0">
                <a:solidFill>
                  <a:srgbClr val="10345E"/>
                </a:solidFill>
                <a:latin typeface="Arial"/>
                <a:ea typeface="Arial"/>
                <a:cs typeface="Arial"/>
              </a:rPr>
              <a:t> ОВПО РК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000010-0003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1819275"/>
            <a:ext cx="10972800" cy="19050"/>
          </a:xfrm>
          <a:prstGeom prst="rect">
            <a:avLst/>
          </a:prstGeom>
          <a:solidFill>
            <a:srgbClr val="C8D7E6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000010-0004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125" b="0">
                <a:solidFill>
                  <a:srgbClr val="566A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66A7C"/>
                </a:solidFill>
                <a:latin typeface="Arial"/>
                <a:ea typeface="Arial"/>
                <a:cs typeface="Arial"/>
              </a:rPr>
              <a:t>КазНПУ имени Абая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00010-0005-4000-8000-000000000000}"/>
              </a:ext>
            </a:extLst>
          </p:cNvPr>
          <p:cNvSpPr>
            <a:spLocks noGrp="1"/>
          </p:cNvSpPr>
          <p:nvPr/>
        </p:nvSpPr>
        <p:spPr>
          <a:xfrm>
            <a:off x="11001375" y="6391275"/>
            <a:ext cx="571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lang="ru-KZ" sz="142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18</a:t>
            </a:r>
            <a:endParaRPr sz="1425" b="1">
              <a:solidFill>
                <a:srgbClr val="154C8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000010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09600" y="2152650"/>
            <a:ext cx="4095750" cy="4000500"/>
          </a:xfrm>
          <a:prstGeom prst="rect">
            <a:avLst/>
          </a:prstGeom>
          <a:solidFill>
            <a:srgbClr val="154C8A"/>
          </a:solidFill>
          <a:ln w="0">
            <a:noFill/>
          </a:ln>
        </p:spPr>
        <p:txBody>
          <a:bodyPr/>
          <a:lstStyle/>
          <a:p>
            <a:endParaRPr lang="LID4096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000010-0007-4000-8000-000000000000}"/>
              </a:ext>
            </a:extLst>
          </p:cNvPr>
          <p:cNvSpPr>
            <a:spLocks noGrp="1"/>
          </p:cNvSpPr>
          <p:nvPr/>
        </p:nvSpPr>
        <p:spPr>
          <a:xfrm>
            <a:off x="866775" y="2838450"/>
            <a:ext cx="3514725" cy="1190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Человек</a:t>
            </a:r>
          </a:p>
          <a:p>
            <a:pPr>
              <a:defRPr sz="3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 центре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0000010-0008-4000-8000-000000000000}"/>
              </a:ext>
            </a:extLst>
          </p:cNvPr>
          <p:cNvSpPr>
            <a:spLocks noGrp="1"/>
          </p:cNvSpPr>
          <p:nvPr/>
        </p:nvSpPr>
        <p:spPr>
          <a:xfrm>
            <a:off x="866775" y="4171950"/>
            <a:ext cx="3514725" cy="1666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Эмпатия, критическое мышление и ответственность определяют миссию педагога в эпоху ИИ.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000010-0009-4000-8000-000000000000}"/>
              </a:ext>
            </a:extLst>
          </p:cNvPr>
          <p:cNvSpPr>
            <a:spLocks noGrp="1"/>
          </p:cNvSpPr>
          <p:nvPr/>
        </p:nvSpPr>
        <p:spPr>
          <a:xfrm>
            <a:off x="5143500" y="2171700"/>
            <a:ext cx="476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000010-000A-4000-8000-000000000000}"/>
              </a:ext>
            </a:extLst>
          </p:cNvPr>
          <p:cNvSpPr>
            <a:spLocks noGrp="1"/>
          </p:cNvSpPr>
          <p:nvPr/>
        </p:nvSpPr>
        <p:spPr>
          <a:xfrm>
            <a:off x="5810250" y="2171700"/>
            <a:ext cx="56102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Нормативная ясность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000010-000B-4000-8000-000000000000}"/>
              </a:ext>
            </a:extLst>
          </p:cNvPr>
          <p:cNvSpPr>
            <a:spLocks noGrp="1"/>
          </p:cNvSpPr>
          <p:nvPr/>
        </p:nvSpPr>
        <p:spPr>
          <a:xfrm>
            <a:off x="5810250" y="2581275"/>
            <a:ext cx="561975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Политика этики, AI Disclosure и декларации.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0000010-000C-4000-8000-000000000000}"/>
              </a:ext>
            </a:extLst>
          </p:cNvPr>
          <p:cNvSpPr>
            <a:spLocks noGrp="1"/>
          </p:cNvSpPr>
          <p:nvPr/>
        </p:nvSpPr>
        <p:spPr>
          <a:xfrm>
            <a:off x="5143500" y="3162300"/>
            <a:ext cx="476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0000010-000D-4000-8000-000000000000}"/>
              </a:ext>
            </a:extLst>
          </p:cNvPr>
          <p:cNvSpPr>
            <a:spLocks noGrp="1"/>
          </p:cNvSpPr>
          <p:nvPr/>
        </p:nvSpPr>
        <p:spPr>
          <a:xfrm>
            <a:off x="5810250" y="3162300"/>
            <a:ext cx="56102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Справедливость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0000010-000E-4000-8000-000000000000}"/>
              </a:ext>
            </a:extLst>
          </p:cNvPr>
          <p:cNvSpPr>
            <a:spLocks noGrp="1"/>
          </p:cNvSpPr>
          <p:nvPr/>
        </p:nvSpPr>
        <p:spPr>
          <a:xfrm>
            <a:off x="5810250" y="3571875"/>
            <a:ext cx="561975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Презумпция невиновности и Viva Voce.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0000010-000F-4000-8000-000000000000}"/>
              </a:ext>
            </a:extLst>
          </p:cNvPr>
          <p:cNvSpPr>
            <a:spLocks noGrp="1"/>
          </p:cNvSpPr>
          <p:nvPr/>
        </p:nvSpPr>
        <p:spPr>
          <a:xfrm>
            <a:off x="5143500" y="4152900"/>
            <a:ext cx="476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0000010-0010-4000-8000-000000000000}"/>
              </a:ext>
            </a:extLst>
          </p:cNvPr>
          <p:cNvSpPr>
            <a:spLocks noGrp="1"/>
          </p:cNvSpPr>
          <p:nvPr/>
        </p:nvSpPr>
        <p:spPr>
          <a:xfrm>
            <a:off x="5810250" y="4152900"/>
            <a:ext cx="56102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Аутентичное оценивание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0000010-0011-4000-8000-000000000000}"/>
              </a:ext>
            </a:extLst>
          </p:cNvPr>
          <p:cNvSpPr>
            <a:spLocks noGrp="1"/>
          </p:cNvSpPr>
          <p:nvPr/>
        </p:nvSpPr>
        <p:spPr>
          <a:xfrm>
            <a:off x="5810250" y="4562475"/>
            <a:ext cx="561975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Процесс мышления, школьные кейсы и Demo-Exam.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0000010-0012-4000-8000-000000000000}"/>
              </a:ext>
            </a:extLst>
          </p:cNvPr>
          <p:cNvSpPr>
            <a:spLocks noGrp="1"/>
          </p:cNvSpPr>
          <p:nvPr/>
        </p:nvSpPr>
        <p:spPr>
          <a:xfrm>
            <a:off x="5143500" y="5143500"/>
            <a:ext cx="476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0000010-0013-4000-8000-000000000000}"/>
              </a:ext>
            </a:extLst>
          </p:cNvPr>
          <p:cNvSpPr>
            <a:spLocks noGrp="1"/>
          </p:cNvSpPr>
          <p:nvPr/>
        </p:nvSpPr>
        <p:spPr>
          <a:xfrm>
            <a:off x="5810250" y="5143500"/>
            <a:ext cx="56102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75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54C8A"/>
                </a:solidFill>
                <a:latin typeface="Arial"/>
                <a:ea typeface="Arial"/>
                <a:cs typeface="Arial"/>
              </a:rPr>
              <a:t>Надёжная архитектура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0000010-0014-4000-8000-000000000000}"/>
              </a:ext>
            </a:extLst>
          </p:cNvPr>
          <p:cNvSpPr>
            <a:spLocks noGrp="1"/>
          </p:cNvSpPr>
          <p:nvPr/>
        </p:nvSpPr>
        <p:spPr>
          <a:xfrm>
            <a:off x="5810250" y="5553075"/>
            <a:ext cx="561975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00" b="0">
                <a:solidFill>
                  <a:srgbClr val="172C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C44"/>
                </a:solidFill>
                <a:latin typeface="Arial"/>
                <a:ea typeface="Arial"/>
                <a:cs typeface="Arial"/>
              </a:rPr>
              <a:t>LLM-ассистенты отдельно от расчётов и документов ядра.</a:t>
            </a:r>
          </a:p>
        </p:txBody>
      </p:sp>
      <p:sp>
        <p:nvSpPr>
          <p:cNvPr id="22" name="Principle 05">
            <a:extLst>
              <a:ext uri="{FF2B5EF4-FFF2-40B4-BE49-F238E27FC236}">
                <a16:creationId xmlns:a16="http://schemas.microsoft.com/office/drawing/2014/main" id="{00000010-0009-4000-8000-000000000000}"/>
              </a:ext>
            </a:extLst>
          </p:cNvPr>
          <p:cNvSpPr>
            <a:spLocks noGrp="1"/>
          </p:cNvSpPr>
          <p:nvPr/>
        </p:nvSpPr>
        <p:spPr>
          <a:xfrm>
            <a:off x="866775" y="2305050"/>
            <a:ext cx="666750" cy="38100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>
              <a:defRPr sz="1950" b="1">
                <a:solidFill>
                  <a:srgbClr val="154C8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60000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</TotalTime>
  <Words>7163</Words>
  <Application>Microsoft Office PowerPoint</Application>
  <PresentationFormat>Широкоэкранный</PresentationFormat>
  <Paragraphs>665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Arial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Нуркен Биржанович Мусабаев</dc:creator>
  <cp:lastModifiedBy>Нуркен Биржанович Мусабаев</cp:lastModifiedBy>
  <cp:revision>1</cp:revision>
  <dcterms:created xsi:type="dcterms:W3CDTF">2026-10-13T09:21:25Z</dcterms:created>
  <dcterms:modified xsi:type="dcterms:W3CDTF">2026-10-14T02:46:36Z</dcterms:modified>
</cp:coreProperties>
</file>