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Inter"/>
      <p:bold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5"/>
  </p:normalViewPr>
  <p:slideViewPr>
    <p:cSldViewPr snapToGrid="0" snapToObjects="1">
      <p:cViewPr>
        <p:scale>
          <a:sx n="80" d="100"/>
          <a:sy n="80" d="100"/>
        </p:scale>
        <p:origin x="1040" y="9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01;p1">
            <a:extLst>
              <a:ext uri="{FF2B5EF4-FFF2-40B4-BE49-F238E27FC236}">
                <a16:creationId xmlns:a16="http://schemas.microsoft.com/office/drawing/2014/main" id="{C7567277-FD98-93F8-793D-D5BF7AF5D47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14055" t="10620" b="2171"/>
          <a:stretch>
            <a:fillRect/>
          </a:stretch>
        </p:blipFill>
        <p:spPr>
          <a:xfrm>
            <a:off x="0" y="38746"/>
            <a:ext cx="12171898" cy="681925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762000" y="5543550"/>
            <a:ext cx="10668000" cy="5524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5543550"/>
            <a:ext cx="57150" cy="552450"/>
          </a:xfrm>
          <a:prstGeom prst="rect">
            <a:avLst/>
          </a:prstGeom>
          <a:solidFill>
            <a:srgbClr val="A628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762000"/>
            <a:ext cx="1130141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400" b="1" i="0" u="none">
                <a:solidFill>
                  <a:srgbClr val="FFFFFF"/>
                </a:solidFill>
                <a:latin typeface="Inter"/>
              </a:rPr>
              <a:t>INTERNATIONAL</a:t>
            </a:r>
            <a:r>
              <a:t>
</a:t>
            </a:r>
            <a:r>
              <a:rPr sz="2400" b="1" i="0" u="none">
                <a:solidFill>
                  <a:srgbClr val="FFFFFF"/>
                </a:solidFill>
                <a:latin typeface="Inter"/>
              </a:rPr>
              <a:t>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162175"/>
            <a:ext cx="114300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8FAFC"/>
                </a:solidFill>
                <a:latin typeface="Inter"/>
              </a:rPr>
              <a:t>НЕЛЬЗЯ АВТОМАТИЗИРОВАТЬ ХАОС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590800"/>
            <a:ext cx="10101262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sz="6000" b="1" i="0" u="none">
                <a:solidFill>
                  <a:srgbClr val="FFFFFF"/>
                </a:solidFill>
                <a:latin typeface="Inter"/>
              </a:rPr>
              <a:t>ЭФФЕКТ ДИНАМО-МАШИНЫ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43400"/>
            <a:ext cx="8101012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D4D4D4"/>
                </a:solidFill>
                <a:latin typeface="Inter"/>
              </a:rPr>
              <a:t>Искусственный интеллект и настоящая автономия вузов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7750" y="5543550"/>
            <a:ext cx="111442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FFFFF"/>
                </a:solidFill>
                <a:latin typeface="Inter"/>
              </a:rPr>
              <a:t>Биғари Р.А., доктор PhD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7750" y="5895975"/>
            <a:ext cx="11144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A3A3A3"/>
                </a:solidFill>
                <a:latin typeface="Inter"/>
              </a:rPr>
              <a:t>Президент МУИТ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0" y="4953000"/>
            <a:ext cx="4572000" cy="9144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4953000"/>
            <a:ext cx="38100" cy="914400"/>
          </a:xfrm>
          <a:prstGeom prst="rect">
            <a:avLst/>
          </a:prstGeom>
          <a:solidFill>
            <a:srgbClr val="A628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990600"/>
            <a:ext cx="4900612" cy="2133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 dirty="0">
                <a:solidFill>
                  <a:srgbClr val="0F0F0F"/>
                </a:solidFill>
                <a:latin typeface="Inter"/>
              </a:rPr>
              <a:t>ДВИГАТЕЛЬ </a:t>
            </a:r>
            <a:r>
              <a:rPr sz="4200" b="1" i="0" u="none" dirty="0">
                <a:solidFill>
                  <a:srgbClr val="A62823"/>
                </a:solidFill>
                <a:latin typeface="Inter"/>
              </a:rPr>
              <a:t>НОВЫЙ</a:t>
            </a:r>
            <a:r>
              <a:rPr sz="4200" b="1" i="0" u="none" dirty="0">
                <a:solidFill>
                  <a:srgbClr val="0F0F0F"/>
                </a:solidFill>
                <a:latin typeface="Inter"/>
              </a:rPr>
              <a:t>,</a:t>
            </a:r>
            <a:r>
              <a:rPr dirty="0"/>
              <a:t>
</a:t>
            </a:r>
            <a:r>
              <a:rPr sz="4200" b="1" i="0" u="none" dirty="0">
                <a:solidFill>
                  <a:srgbClr val="0F0F0F"/>
                </a:solidFill>
                <a:latin typeface="Inter"/>
              </a:rPr>
              <a:t> КОНВЕЙЕР СТАРЫЙ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05200"/>
            <a:ext cx="46672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Покупка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серверов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и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доступ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к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ChatGPT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не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дают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роста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качества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. ИИ —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это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не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просто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новый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мотор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.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Чтобы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получить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отдачу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,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необходимо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перепроектировать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всю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архитектуру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04040"/>
                </a:solidFill>
                <a:latin typeface="Inter"/>
              </a:rPr>
              <a:t>обучения</a:t>
            </a:r>
            <a:r>
              <a:rPr sz="1500" b="0" i="0" u="none" dirty="0">
                <a:solidFill>
                  <a:srgbClr val="404040"/>
                </a:solidFill>
                <a:latin typeface="Inter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5181600"/>
            <a:ext cx="4171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0F0F"/>
                </a:solidFill>
                <a:latin typeface="Inter"/>
              </a:rPr>
              <a:t>Простая замена лекций на алгоритмы ведет к деградации.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768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768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38800" y="1552723"/>
            <a:ext cx="6180772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FFFFFF"/>
                </a:solidFill>
                <a:latin typeface="Inter"/>
              </a:rPr>
              <a:t>ЧЕТЫРЕ БАРЬЕРА</a:t>
            </a:r>
            <a:r>
              <a:t>
</a:t>
            </a:r>
            <a:r>
              <a:rPr sz="4200" b="1" i="0" u="none">
                <a:solidFill>
                  <a:srgbClr val="FFFFFF"/>
                </a:solidFill>
                <a:latin typeface="Inter"/>
              </a:rPr>
              <a:t> ТРАНСФОРМАЦИИ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8800" y="3076723"/>
            <a:ext cx="3550443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8FAFC"/>
                </a:solidFill>
                <a:latin typeface="Inter"/>
              </a:rPr>
              <a:t>01. Инерция ГОСО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800" y="3467248"/>
            <a:ext cx="280035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D4D4D4"/>
                </a:solidFill>
                <a:latin typeface="Inter"/>
              </a:rPr>
              <a:t>Обновление технологий — месяцы. Согласование РУП — полгода.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24900" y="3076723"/>
            <a:ext cx="34671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8FAFC"/>
                </a:solidFill>
                <a:latin typeface="Inter"/>
              </a:rPr>
              <a:t>02. Кадры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24900" y="3467248"/>
            <a:ext cx="280035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D4D4D4"/>
                </a:solidFill>
                <a:latin typeface="Inter"/>
              </a:rPr>
              <a:t>Абсурдное требование степени PhD от практиков из ИТ-индустрии.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38800" y="4274790"/>
            <a:ext cx="3550443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8FAFC"/>
                </a:solidFill>
                <a:latin typeface="Inter"/>
              </a:rPr>
              <a:t>03. Инфраструктура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8800" y="4665315"/>
            <a:ext cx="280035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D4D4D4"/>
                </a:solidFill>
                <a:latin typeface="Inter"/>
              </a:rPr>
              <a:t>Проверки квадратных метров библиотек вместо доступа к GPU.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24900" y="4274790"/>
            <a:ext cx="34671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8FAFC"/>
                </a:solidFill>
                <a:latin typeface="Inter"/>
              </a:rPr>
              <a:t>04. Контроль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24900" y="4665315"/>
            <a:ext cx="2800350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D4D4D4"/>
                </a:solidFill>
                <a:latin typeface="Inter"/>
              </a:rPr>
              <a:t>Письменные тесты и эссе абсолютно уязвимы перед алгоритмами.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590800"/>
            <a:ext cx="4514850" cy="3352800"/>
          </a:xfrm>
          <a:prstGeom prst="rect">
            <a:avLst/>
          </a:prstGeom>
          <a:noFill/>
          <a:ln w="19050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953250" y="2495550"/>
            <a:ext cx="4476750" cy="3543300"/>
          </a:xfrm>
          <a:prstGeom prst="rect">
            <a:avLst/>
          </a:prstGeom>
          <a:solidFill>
            <a:srgbClr val="0F0F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700" y="4114800"/>
            <a:ext cx="266700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762000"/>
            <a:ext cx="11301412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0F0F0F"/>
                </a:solidFill>
                <a:latin typeface="Inter"/>
              </a:rPr>
              <a:t>СМЕНА ПАРАДИГМЫ</a:t>
            </a:r>
            <a:r>
              <a:t>
</a:t>
            </a:r>
            <a:r>
              <a:rPr sz="4200" b="1" i="0" u="none">
                <a:solidFill>
                  <a:srgbClr val="A62823"/>
                </a:solidFill>
                <a:latin typeface="Inter"/>
              </a:rPr>
              <a:t>КОНТРОЛЯ ЗНАНИЙ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8250" y="3067050"/>
            <a:ext cx="4452937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737373"/>
                </a:solidFill>
                <a:latin typeface="Inter"/>
              </a:rPr>
              <a:t>ВЧЕРА (УЯЗВИМО)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8250" y="3571875"/>
            <a:ext cx="4675584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0F0F"/>
                </a:solidFill>
                <a:latin typeface="Inter"/>
              </a:rPr>
              <a:t>Оценка продукта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10450" y="2952750"/>
            <a:ext cx="4452937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8FAFC"/>
                </a:solidFill>
                <a:latin typeface="Inter"/>
              </a:rPr>
              <a:t>ЗАВТРА (СИНЕРГИЯ)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10450" y="3457575"/>
            <a:ext cx="4675584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FFFFFF"/>
                </a:solidFill>
                <a:latin typeface="Inter"/>
              </a:rPr>
              <a:t>Оценка процесса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8250" y="4095750"/>
            <a:ext cx="44529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525252"/>
                </a:solidFill>
                <a:latin typeface="Inter"/>
              </a:rPr>
              <a:t>✖ Фокус на финальный код/эссе.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8250" y="4438650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525252"/>
                </a:solidFill>
                <a:latin typeface="Inter"/>
              </a:rPr>
              <a:t>✖ Алгоритм выполняет работу за студента.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50" y="5010150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525252"/>
                </a:solidFill>
                <a:latin typeface="Inter"/>
              </a:rPr>
              <a:t>✖ Скрывает реальный уровень компетенций.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0450" y="3981450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D4D4D4"/>
                </a:solidFill>
                <a:latin typeface="Inter"/>
              </a:rPr>
              <a:t>✔ Анализ истории правок и логики промптов.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10450" y="4552950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D4D4D4"/>
                </a:solidFill>
                <a:latin typeface="Inter"/>
              </a:rPr>
              <a:t>✔ Обязательная устная защита результатов.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0450" y="5124450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D4D4D4"/>
                </a:solidFill>
                <a:latin typeface="Inter"/>
              </a:rPr>
              <a:t>✔ ИИ используется как легальный инструмент.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A628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0" y="4967287"/>
            <a:ext cx="4572000" cy="466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0" y="4967287"/>
            <a:ext cx="4572000" cy="9525"/>
          </a:xfrm>
          <a:prstGeom prst="rect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0" y="1423987"/>
            <a:ext cx="4900612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FFFFFF"/>
                </a:solidFill>
                <a:latin typeface="Inter"/>
              </a:rPr>
              <a:t>КОНЦЕПЦИЯ</a:t>
            </a:r>
            <a:r>
              <a:t>
</a:t>
            </a:r>
            <a:r>
              <a:rPr sz="4200" b="1" i="0" u="none">
                <a:solidFill>
                  <a:srgbClr val="FFFFFF"/>
                </a:solidFill>
                <a:latin typeface="Inter"/>
              </a:rPr>
              <a:t> AI + 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0" y="2871787"/>
            <a:ext cx="53340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FFFFF"/>
                </a:solidFill>
                <a:latin typeface="Inter"/>
              </a:rPr>
              <a:t>Технологическое двуязычие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0" y="3376612"/>
            <a:ext cx="4667250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CA5A5"/>
                </a:solidFill>
                <a:latin typeface="Inter"/>
              </a:rPr>
              <a:t>Переход от передачи знаний к проектному обучению. Выпускник (экономист, юрист, биолог) должен одинаково свободно владеть своей предметной областью (X) и архитектурой данных (AI).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5205412"/>
            <a:ext cx="53340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Синтез навыков, а не просто доступ к кнопке.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828800"/>
            <a:ext cx="3352800" cy="426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419600" y="1828800"/>
            <a:ext cx="3352800" cy="426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077200" y="1828800"/>
            <a:ext cx="3352800" cy="426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1828800"/>
            <a:ext cx="3352800" cy="57150"/>
          </a:xfrm>
          <a:prstGeom prst="rect">
            <a:avLst/>
          </a:prstGeom>
          <a:solidFill>
            <a:srgbClr val="A628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419600" y="1828800"/>
            <a:ext cx="3352800" cy="57150"/>
          </a:xfrm>
          <a:prstGeom prst="rect">
            <a:avLst/>
          </a:prstGeom>
          <a:solidFill>
            <a:srgbClr val="A628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77200" y="1828800"/>
            <a:ext cx="3352800" cy="57150"/>
          </a:xfrm>
          <a:prstGeom prst="rect">
            <a:avLst/>
          </a:prstGeom>
          <a:solidFill>
            <a:srgbClr val="A628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-285750" y="762000"/>
            <a:ext cx="12763500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3600" b="1" i="0" u="none">
                <a:solidFill>
                  <a:srgbClr val="0F0F0F"/>
                </a:solidFill>
                <a:latin typeface="Inter"/>
              </a:rPr>
              <a:t>ТРИ УРОВНЯ </a:t>
            </a:r>
            <a:r>
              <a:rPr sz="3600" b="1" i="0" u="none">
                <a:solidFill>
                  <a:srgbClr val="A62823"/>
                </a:solidFill>
                <a:latin typeface="Inter"/>
              </a:rPr>
              <a:t>ТРАНСФОРМАЦИИ</a:t>
            </a:r>
            <a:r>
              <a:rPr sz="3600" b="1" i="0" u="none">
                <a:solidFill>
                  <a:srgbClr val="0F0F0F"/>
                </a:solidFill>
                <a:latin typeface="Inter"/>
              </a:rPr>
              <a:t> ВУЗА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190750"/>
            <a:ext cx="4400550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0F0F"/>
                </a:solidFill>
                <a:latin typeface="Inter"/>
              </a:rPr>
              <a:t>01. Инфраструктура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2714625"/>
            <a:ext cx="344805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525252"/>
                </a:solidFill>
                <a:latin typeface="Inter"/>
              </a:rPr>
              <a:t>Автоматизация процессов и интеграция микросервисов для высвобождения времени преподавателей.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2190750"/>
            <a:ext cx="4400550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0F0F"/>
                </a:solidFill>
                <a:latin typeface="Inter"/>
              </a:rPr>
              <a:t>02. Студент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9600" y="2714625"/>
            <a:ext cx="34480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525252"/>
                </a:solidFill>
                <a:latin typeface="Inter"/>
              </a:rPr>
              <a:t>Переход к индивидуальным траекториям. Локальные LLM-модели как круглосуточные тьюторы.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7200" y="2190750"/>
            <a:ext cx="4114800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0F0F"/>
                </a:solidFill>
                <a:latin typeface="Inter"/>
              </a:rPr>
              <a:t>03. Ректорат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2714625"/>
            <a:ext cx="344805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525252"/>
                </a:solidFill>
                <a:latin typeface="Inter"/>
              </a:rPr>
              <a:t>Управление на основе данных. Переход от констатации корреляций к причинно-следственному ИИ (Causal AI).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291012"/>
            <a:ext cx="5181600" cy="952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4805362"/>
            <a:ext cx="5181600" cy="952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5519737"/>
            <a:ext cx="5181600" cy="952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4291012"/>
            <a:ext cx="5181600" cy="952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4805362"/>
            <a:ext cx="5181600" cy="952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62000" y="5519737"/>
            <a:ext cx="5181600" cy="952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2000" y="1176337"/>
            <a:ext cx="5540692" cy="160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FFFFFF"/>
                </a:solidFill>
                <a:latin typeface="Inter"/>
              </a:rPr>
              <a:t>ОТ КОНТРОЛЯ</a:t>
            </a:r>
            <a:r>
              <a:t>
</a:t>
            </a:r>
            <a:r>
              <a:rPr sz="4200" b="1" i="0" u="none">
                <a:solidFill>
                  <a:srgbClr val="F8FAFC"/>
                </a:solidFill>
                <a:latin typeface="Inter"/>
              </a:rPr>
              <a:t>К САМОРЕГУЛЯЦИИ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57537"/>
            <a:ext cx="64770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FFFFF"/>
                </a:solidFill>
                <a:latin typeface="Inter"/>
              </a:rPr>
              <a:t>Ассоциация вузов как СРО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738562"/>
            <a:ext cx="527685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4D4D4"/>
                </a:solidFill>
                <a:latin typeface="Inter"/>
              </a:rPr>
              <a:t>Взаимный аудит:</a:t>
            </a:r>
            <a:r>
              <a:rPr sz="1350" b="0" i="0" u="none">
                <a:solidFill>
                  <a:srgbClr val="D4D4D4"/>
                </a:solidFill>
                <a:latin typeface="Inter"/>
              </a:rPr>
              <a:t> Peer Review ИИ-программ силами консорциума.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452937"/>
            <a:ext cx="5276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4D4D4"/>
                </a:solidFill>
                <a:latin typeface="Inter"/>
              </a:rPr>
              <a:t>Отказ от ГОСО:</a:t>
            </a:r>
            <a:r>
              <a:rPr sz="1350" b="0" i="0" u="none">
                <a:solidFill>
                  <a:srgbClr val="D4D4D4"/>
                </a:solidFill>
                <a:latin typeface="Inter"/>
              </a:rPr>
              <a:t> Переход к рамочным стандартам.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967287"/>
            <a:ext cx="527685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4D4D4"/>
                </a:solidFill>
                <a:latin typeface="Inter"/>
              </a:rPr>
              <a:t>Ответственность:</a:t>
            </a:r>
            <a:r>
              <a:rPr sz="1350" b="0" i="0" u="none">
                <a:solidFill>
                  <a:srgbClr val="D4D4D4"/>
                </a:solidFill>
                <a:latin typeface="Inter"/>
              </a:rPr>
              <a:t> Академическое сообщество гарантирует качество рынку.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" y="1271736"/>
            <a:ext cx="12049125" cy="2346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sz="4200" b="1" i="0" u="none">
                <a:solidFill>
                  <a:srgbClr val="0F0F0F"/>
                </a:solidFill>
                <a:latin typeface="Inter"/>
              </a:rPr>
              <a:t>УНИВЕРСИТЕТ, КОТОРЫЙ НЕ МЕНЯЕТ АРХИТЕКТУРУ, </a:t>
            </a:r>
            <a:r>
              <a:rPr sz="4200" b="1" i="0" u="none">
                <a:solidFill>
                  <a:srgbClr val="A62823"/>
                </a:solidFill>
                <a:latin typeface="Inter"/>
              </a:rPr>
              <a:t>НЕ ПОЛУЧИТ ЭФФЕКТА</a:t>
            </a:r>
            <a:r>
              <a:rPr sz="4200" b="1" i="0" u="none">
                <a:solidFill>
                  <a:srgbClr val="0F0F0F"/>
                </a:solidFill>
                <a:latin typeface="Inter"/>
              </a:rPr>
              <a:t> ОТ ТЕХНОЛОГИЙ.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2875" y="3999458"/>
            <a:ext cx="119062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404040"/>
                </a:solidFill>
                <a:latin typeface="Inter"/>
              </a:rPr>
              <a:t>Приглашаем к созданию совместных лабораторий в МУИТ.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7" y="5037683"/>
            <a:ext cx="120491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2400" b="1" i="0" u="none">
                <a:solidFill>
                  <a:srgbClr val="0F0F0F"/>
                </a:solidFill>
                <a:latin typeface="Inter"/>
              </a:rPr>
              <a:t>INTERNATIONAL</a:t>
            </a:r>
            <a:r>
              <a:t>
</a:t>
            </a:r>
            <a:r>
              <a:rPr sz="2400" b="1" i="0" u="none">
                <a:solidFill>
                  <a:srgbClr val="0F0F0F"/>
                </a:solidFill>
                <a:latin typeface="Inter"/>
              </a:rPr>
              <a:t> UNIVERSITY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343</Words>
  <Application>Microsoft Macintosh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Inter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Rustem Bigari</cp:lastModifiedBy>
  <cp:revision>3</cp:revision>
  <dcterms:created xsi:type="dcterms:W3CDTF">2013-01-27T09:14:16Z</dcterms:created>
  <dcterms:modified xsi:type="dcterms:W3CDTF">2026-10-14T05:47:41Z</dcterms:modified>
  <cp:category/>
</cp:coreProperties>
</file>