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71" r:id="rId3"/>
    <p:sldId id="258" r:id="rId4"/>
    <p:sldId id="272" r:id="rId5"/>
    <p:sldId id="260" r:id="rId6"/>
    <p:sldId id="261" r:id="rId7"/>
    <p:sldId id="267" r:id="rId8"/>
    <p:sldId id="270" r:id="rId9"/>
    <p:sldId id="273" r:id="rId10"/>
    <p:sldId id="274" r:id="rId11"/>
    <p:sldId id="266" r:id="rId12"/>
    <p:sldId id="275" r:id="rId13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ule Sagintayeva" initials="SS" lastIdx="1" clrIdx="0">
    <p:extLst>
      <p:ext uri="{19B8F6BF-5375-455C-9EA6-DF929625EA0E}">
        <p15:presenceInfo xmlns:p15="http://schemas.microsoft.com/office/powerpoint/2012/main" userId="f46fe360c5b62ac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8" d="100"/>
          <a:sy n="68" d="100"/>
        </p:scale>
        <p:origin x="-59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Статьи</c:v>
          </c:tx>
          <c:spPr>
            <a:solidFill>
              <a:srgbClr val="1455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125" b="1">
                    <a:solidFill>
                      <a:srgbClr val="082F66"/>
                    </a:solidFill>
                    <a:latin typeface="Nimbus Sans"/>
                    <a:ea typeface="Nimbus Sans"/>
                    <a:cs typeface="Nimbus San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Machine Learning</c:v>
                </c:pt>
                <c:pt idx="1">
                  <c:v>Deep Learning</c:v>
                </c:pt>
                <c:pt idx="2">
                  <c:v>Data Science</c:v>
                </c:pt>
                <c:pt idx="3">
                  <c:v>Explainable AI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38</c:v>
                </c:pt>
                <c:pt idx="1">
                  <c:v>26</c:v>
                </c:pt>
                <c:pt idx="2">
                  <c:v>26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9D-4591-9333-AF1EF20DD59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E3EAF4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90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endParaRPr lang="ru-KZ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05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endParaRPr lang="ru-KZ"/>
          </a:p>
        </c:txPr>
        <c:crossAx val="48650112"/>
        <c:crosses val="autoZero"/>
        <c:crossBetween val="between"/>
      </c:valAx>
      <c:spPr>
        <a:solidFill>
          <a:srgbClr val="FFFFFF"/>
        </a:solidFill>
        <a:ln w="0">
          <a:noFill/>
          <a:prstDash val="solid"/>
        </a:ln>
      </c:spPr>
    </c:plotArea>
    <c:plotVisOnly val="1"/>
    <c:dispBlanksAs val="zero"/>
    <c:showDLblsOverMax val="1"/>
  </c:chart>
  <c:spPr>
    <a:solidFill>
      <a:srgbClr val="FFFFFF"/>
    </a:solidFill>
    <a:ln w="0">
      <a:noFill/>
      <a:prstDash val="solid"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E6928-3485-FBDF-756A-C94329341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F1EA04-DA5A-8584-50D1-7D63B1FD6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86D6D5-0FA3-3C8B-636F-5E38366C1F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430AF-427C-34C4-AE31-0537736C59F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7011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61913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854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302FAB1-5958-49A5-A099-81C410FDF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5A724B90-562E-4810-B1EE-9D2B5E09CB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09F5562A-1542-4F24-B60F-79DAB0B45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6B902CB-5361-413E-8FCD-C940CF1DE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9C77B36-E937-4981-8B53-4A569EABD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CEB12DB-6DC8-4643-9ABD-DF0D4B335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C6ABE9A-3C15-4D0F-94C7-133E94FED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57765A74-C633-4317-AB85-DE4965AC683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4866F2B-0BF1-4D56-BDCB-CDD6B26B9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1BBD3BCC-6A06-400E-B731-31C53A9C3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197CFB-60CD-4FAE-A340-05581B79F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B195362-EB7E-4F61-9668-2327F1409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18602-D952-48D1-8CC0-E80990862D2A}" type="datetimeFigureOut">
              <a:rPr lang="ru-KZ" smtClean="0"/>
              <a:t>10/13/2026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E589973-C320-4DDE-9AB4-88C97D8AF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67DDE09-7333-449F-AF7D-506A8F24C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A3BD3-BE0B-4EAA-9D2C-A0260A76EC0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32968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chart" Target="../charts/chart1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A78252C-55BD-4224-BE20-EE2A375E19B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rgbClr val="082F66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304F1D4-C928-4479-A84E-614851B7A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491330"/>
            <a:ext cx="2247900" cy="80804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058B319-53F6-454A-BEB8-A8EA538ECCA4}"/>
              </a:ext>
            </a:extLst>
          </p:cNvPr>
          <p:cNvSpPr>
            <a:spLocks noGrp="1"/>
          </p:cNvSpPr>
          <p:nvPr/>
        </p:nvSpPr>
        <p:spPr>
          <a:xfrm>
            <a:off x="457200" y="1628775"/>
            <a:ext cx="647700" cy="38100"/>
          </a:xfrm>
          <a:prstGeom prst="rect">
            <a:avLst/>
          </a:prstGeom>
          <a:solidFill>
            <a:srgbClr val="E6A846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CF28599-1901-4644-BA17-ECCE733D99FB}"/>
              </a:ext>
            </a:extLst>
          </p:cNvPr>
          <p:cNvSpPr>
            <a:spLocks noGrp="1"/>
          </p:cNvSpPr>
          <p:nvPr/>
        </p:nvSpPr>
        <p:spPr>
          <a:xfrm>
            <a:off x="457200" y="1952625"/>
            <a:ext cx="22479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Председатель Правления – Ректор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355C33-F9B7-4E37-AF69-653E92C38C12}"/>
              </a:ext>
            </a:extLst>
          </p:cNvPr>
          <p:cNvSpPr>
            <a:spLocks noGrp="1"/>
          </p:cNvSpPr>
          <p:nvPr/>
        </p:nvSpPr>
        <p:spPr>
          <a:xfrm>
            <a:off x="457200" y="2343150"/>
            <a:ext cx="22479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DCE9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125" b="0">
                <a:solidFill>
                  <a:srgbClr val="DCE9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DCE9FF"/>
                </a:solidFill>
                <a:latin typeface="Nimbus Sans"/>
                <a:ea typeface="Nimbus Sans"/>
                <a:cs typeface="Nimbus Sans"/>
              </a:rPr>
              <a:t>НАО «Карагандинский технический университет имени Абылкаса Сагинова»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4A4A9F2-5F05-424E-8F5A-69FFBE338657}"/>
              </a:ext>
            </a:extLst>
          </p:cNvPr>
          <p:cNvSpPr>
            <a:spLocks noGrp="1"/>
          </p:cNvSpPr>
          <p:nvPr/>
        </p:nvSpPr>
        <p:spPr>
          <a:xfrm>
            <a:off x="457200" y="3390900"/>
            <a:ext cx="22479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Сагинтаева Сауле Саветовна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6EB87FF-3819-478F-818C-57B959ECFEB2}"/>
              </a:ext>
            </a:extLst>
          </p:cNvPr>
          <p:cNvSpPr>
            <a:spLocks noGrp="1"/>
          </p:cNvSpPr>
          <p:nvPr/>
        </p:nvSpPr>
        <p:spPr>
          <a:xfrm>
            <a:off x="457200" y="4895850"/>
            <a:ext cx="22479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7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Общее собрание Ассоциации вузов Республики Казахстан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5993F1B-BDF8-466D-A505-63A65174053E}"/>
              </a:ext>
            </a:extLst>
          </p:cNvPr>
          <p:cNvSpPr>
            <a:spLocks noGrp="1"/>
          </p:cNvSpPr>
          <p:nvPr/>
        </p:nvSpPr>
        <p:spPr>
          <a:xfrm>
            <a:off x="457200" y="5676900"/>
            <a:ext cx="2247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E6A84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75" b="1">
                <a:solidFill>
                  <a:srgbClr val="E6A846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E6A846"/>
                </a:solidFill>
                <a:latin typeface="Nimbus Sans"/>
                <a:ea typeface="Nimbus Sans"/>
                <a:cs typeface="Nimbus Sans"/>
              </a:rPr>
              <a:t>14 октября 2026 года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507E367-2CFC-4B3A-BAD2-067160FCD152}"/>
              </a:ext>
            </a:extLst>
          </p:cNvPr>
          <p:cNvSpPr>
            <a:spLocks noGrp="1"/>
          </p:cNvSpPr>
          <p:nvPr/>
        </p:nvSpPr>
        <p:spPr>
          <a:xfrm>
            <a:off x="3695700" y="523875"/>
            <a:ext cx="7810500" cy="1162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8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8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«Каждый специалист в своей отрасли в дополнение к основной профессии должен освоить цифровые навыки и уметь применять возможности искусственного интеллекта»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FB5C698-202C-4975-8861-732A80DC06A2}"/>
              </a:ext>
            </a:extLst>
          </p:cNvPr>
          <p:cNvSpPr>
            <a:spLocks noGrp="1"/>
          </p:cNvSpPr>
          <p:nvPr/>
        </p:nvSpPr>
        <p:spPr>
          <a:xfrm>
            <a:off x="4800600" y="1752600"/>
            <a:ext cx="56007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050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Касым-Жомарт Токаев, первое заседание Совета по развитию искусственного интеллекта, 1 октября 2025 года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160EFDD-065B-4481-ACC9-65643CE55414}"/>
              </a:ext>
            </a:extLst>
          </p:cNvPr>
          <p:cNvSpPr>
            <a:spLocks noGrp="1"/>
          </p:cNvSpPr>
          <p:nvPr/>
        </p:nvSpPr>
        <p:spPr>
          <a:xfrm>
            <a:off x="7048500" y="2400300"/>
            <a:ext cx="781050" cy="28575"/>
          </a:xfrm>
          <a:prstGeom prst="rect">
            <a:avLst/>
          </a:prstGeom>
          <a:solidFill>
            <a:srgbClr val="E6A846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5236119-8ABA-4AB8-B64C-B5D4539AA44B}"/>
              </a:ext>
            </a:extLst>
          </p:cNvPr>
          <p:cNvSpPr>
            <a:spLocks noGrp="1"/>
          </p:cNvSpPr>
          <p:nvPr/>
        </p:nvSpPr>
        <p:spPr>
          <a:xfrm>
            <a:off x="3695700" y="2819400"/>
            <a:ext cx="7810500" cy="2324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292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292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Технологии искусственного</a:t>
            </a:r>
          </a:p>
          <a:p>
            <a:pPr algn="ctr">
              <a:defRPr sz="292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интеллекта в подготовке</a:t>
            </a:r>
          </a:p>
          <a:p>
            <a:pPr algn="ctr">
              <a:defRPr sz="292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инженерных кадров для реального</a:t>
            </a:r>
          </a:p>
          <a:p>
            <a:pPr algn="ctr">
              <a:defRPr sz="292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сектора экономики</a:t>
            </a:r>
          </a:p>
        </p:txBody>
      </p:sp>
    </p:spTree>
    <p:extLst>
      <p:ext uri="{BB962C8B-B14F-4D97-AF65-F5344CB8AC3E}">
        <p14:creationId xmlns:p14="http://schemas.microsoft.com/office/powerpoint/2010/main" val="1727415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300122C2-373B-4FEF-8795-2D321E6B43A1}"/>
              </a:ext>
            </a:extLst>
          </p:cNvPr>
          <p:cNvSpPr>
            <a:spLocks noGrp="1"/>
          </p:cNvSpPr>
          <p:nvPr/>
        </p:nvSpPr>
        <p:spPr>
          <a:xfrm>
            <a:off x="533400" y="285750"/>
            <a:ext cx="1028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Ключевые ориентиры в системе подготовки специалистов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61FB04-41C0-4A6A-9509-674198E411DD}"/>
              </a:ext>
            </a:extLst>
          </p:cNvPr>
          <p:cNvSpPr>
            <a:spLocks noGrp="1"/>
          </p:cNvSpPr>
          <p:nvPr/>
        </p:nvSpPr>
        <p:spPr>
          <a:xfrm>
            <a:off x="533400" y="857250"/>
            <a:ext cx="11125200" cy="28575"/>
          </a:xfrm>
          <a:prstGeom prst="rect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22006A7-C5BC-471A-BDD2-BEBB7003BB96}"/>
              </a:ext>
            </a:extLst>
          </p:cNvPr>
          <p:cNvSpPr>
            <a:spLocks noGrp="1"/>
          </p:cNvSpPr>
          <p:nvPr/>
        </p:nvSpPr>
        <p:spPr>
          <a:xfrm>
            <a:off x="11261075" y="6173964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FF601C-EDA0-4437-9240-65745051F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319640" y="304800"/>
            <a:ext cx="970010" cy="37177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CC216F-37DF-4AB3-BF34-BA176A04498B}"/>
              </a:ext>
            </a:extLst>
          </p:cNvPr>
          <p:cNvSpPr>
            <a:spLocks noGrp="1"/>
          </p:cNvSpPr>
          <p:nvPr/>
        </p:nvSpPr>
        <p:spPr>
          <a:xfrm>
            <a:off x="533400" y="1200150"/>
            <a:ext cx="4095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3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Государственное</a:t>
            </a:r>
            <a:r>
              <a:rPr sz="135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регулирование</a:t>
            </a:r>
            <a:r>
              <a:rPr sz="135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сферы</a:t>
            </a:r>
            <a:r>
              <a:rPr sz="135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ИИ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DA2396BE-0B8E-4EB0-BC5E-E7F1C9EEF8C7}"/>
              </a:ext>
            </a:extLst>
          </p:cNvPr>
          <p:cNvSpPr>
            <a:spLocks noGrp="1"/>
          </p:cNvSpPr>
          <p:nvPr/>
        </p:nvSpPr>
        <p:spPr>
          <a:xfrm>
            <a:off x="552450" y="1657350"/>
            <a:ext cx="323850" cy="323850"/>
          </a:xfrm>
          <a:prstGeom prst="ellipse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C1F9A80-F0D9-4158-B43C-073942E88929}"/>
              </a:ext>
            </a:extLst>
          </p:cNvPr>
          <p:cNvSpPr>
            <a:spLocks noGrp="1"/>
          </p:cNvSpPr>
          <p:nvPr/>
        </p:nvSpPr>
        <p:spPr>
          <a:xfrm>
            <a:off x="552450" y="16573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43105B6-0F51-4318-BB78-0FC3D68D469C}"/>
              </a:ext>
            </a:extLst>
          </p:cNvPr>
          <p:cNvSpPr>
            <a:spLocks noGrp="1"/>
          </p:cNvSpPr>
          <p:nvPr/>
        </p:nvSpPr>
        <p:spPr>
          <a:xfrm>
            <a:off x="1009650" y="1581150"/>
            <a:ext cx="3714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Закон РК «Об искусственном интеллекте»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7B2DDF5F-E111-41A8-8F80-8C8CB0724C75}"/>
              </a:ext>
            </a:extLst>
          </p:cNvPr>
          <p:cNvSpPr>
            <a:spLocks noGrp="1"/>
          </p:cNvSpPr>
          <p:nvPr/>
        </p:nvSpPr>
        <p:spPr>
          <a:xfrm>
            <a:off x="552450" y="2381250"/>
            <a:ext cx="323850" cy="323850"/>
          </a:xfrm>
          <a:prstGeom prst="ellipse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37F17B0-D6E0-4271-8F64-DE228C3A1C88}"/>
              </a:ext>
            </a:extLst>
          </p:cNvPr>
          <p:cNvSpPr>
            <a:spLocks noGrp="1"/>
          </p:cNvSpPr>
          <p:nvPr/>
        </p:nvSpPr>
        <p:spPr>
          <a:xfrm>
            <a:off x="552450" y="23812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B279045-EDC4-4026-A25C-710CADEFDD68}"/>
              </a:ext>
            </a:extLst>
          </p:cNvPr>
          <p:cNvSpPr>
            <a:spLocks noGrp="1"/>
          </p:cNvSpPr>
          <p:nvPr/>
        </p:nvSpPr>
        <p:spPr>
          <a:xfrm>
            <a:off x="1009650" y="2305050"/>
            <a:ext cx="3714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Концепция цифровой трансформации, развития отрасли ИКТ и кибербезопасности на 2023–2029 годы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ED77793-7219-4860-9423-ED7111046473}"/>
              </a:ext>
            </a:extLst>
          </p:cNvPr>
          <p:cNvSpPr>
            <a:spLocks noGrp="1"/>
          </p:cNvSpPr>
          <p:nvPr/>
        </p:nvSpPr>
        <p:spPr>
          <a:xfrm>
            <a:off x="552450" y="3105150"/>
            <a:ext cx="323850" cy="323850"/>
          </a:xfrm>
          <a:prstGeom prst="ellipse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6F5F83B-CF70-4166-BA7A-9E39AF682575}"/>
              </a:ext>
            </a:extLst>
          </p:cNvPr>
          <p:cNvSpPr>
            <a:spLocks noGrp="1"/>
          </p:cNvSpPr>
          <p:nvPr/>
        </p:nvSpPr>
        <p:spPr>
          <a:xfrm>
            <a:off x="552450" y="31051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E6D1BD1-8079-4191-BC28-27A16BFE2C49}"/>
              </a:ext>
            </a:extLst>
          </p:cNvPr>
          <p:cNvSpPr>
            <a:spLocks noGrp="1"/>
          </p:cNvSpPr>
          <p:nvPr/>
        </p:nvSpPr>
        <p:spPr>
          <a:xfrm>
            <a:off x="1009650" y="3028950"/>
            <a:ext cx="3714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Концепция развития искусственного интеллекта на 2024–2029 годы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1E3DB70-E66B-4E82-B325-035D64693777}"/>
              </a:ext>
            </a:extLst>
          </p:cNvPr>
          <p:cNvSpPr>
            <a:spLocks noGrp="1"/>
          </p:cNvSpPr>
          <p:nvPr/>
        </p:nvSpPr>
        <p:spPr>
          <a:xfrm>
            <a:off x="5219700" y="1200150"/>
            <a:ext cx="447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3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Год цифровизации и искусственного интеллекта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9C3769F-84A0-481D-89F6-181DC8E79C2A}"/>
              </a:ext>
            </a:extLst>
          </p:cNvPr>
          <p:cNvSpPr>
            <a:spLocks noGrp="1"/>
          </p:cNvSpPr>
          <p:nvPr/>
        </p:nvSpPr>
        <p:spPr>
          <a:xfrm>
            <a:off x="5219700" y="15811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00" b="1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8 блоков и 100 ключевых мероприятий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BE61A469-29CA-49B3-8400-2854A8C2ECDD}"/>
              </a:ext>
            </a:extLst>
          </p:cNvPr>
          <p:cNvSpPr>
            <a:spLocks noGrp="1"/>
          </p:cNvSpPr>
          <p:nvPr/>
        </p:nvSpPr>
        <p:spPr>
          <a:xfrm>
            <a:off x="5219700" y="2000250"/>
            <a:ext cx="3333750" cy="323850"/>
          </a:xfrm>
          <a:prstGeom prst="roundRect">
            <a:avLst>
              <a:gd name="adj" fmla="val 50000"/>
            </a:avLst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D98E4A7-1F7C-4F45-ABFB-D1808C018E5E}"/>
              </a:ext>
            </a:extLst>
          </p:cNvPr>
          <p:cNvSpPr>
            <a:spLocks noGrp="1"/>
          </p:cNvSpPr>
          <p:nvPr/>
        </p:nvSpPr>
        <p:spPr>
          <a:xfrm>
            <a:off x="5334000" y="2000250"/>
            <a:ext cx="31051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AI-Sana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E3558209-0C47-4725-A40E-8907A1D7F5A6}"/>
              </a:ext>
            </a:extLst>
          </p:cNvPr>
          <p:cNvSpPr>
            <a:spLocks noGrp="1"/>
          </p:cNvSpPr>
          <p:nvPr/>
        </p:nvSpPr>
        <p:spPr>
          <a:xfrm>
            <a:off x="5219700" y="2457450"/>
            <a:ext cx="3333750" cy="323850"/>
          </a:xfrm>
          <a:prstGeom prst="roundRect">
            <a:avLst>
              <a:gd name="adj" fmla="val 50000"/>
            </a:avLst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655721E-86C5-45D5-881B-3D1572CF30E4}"/>
              </a:ext>
            </a:extLst>
          </p:cNvPr>
          <p:cNvSpPr>
            <a:spLocks noGrp="1"/>
          </p:cNvSpPr>
          <p:nvPr/>
        </p:nvSpPr>
        <p:spPr>
          <a:xfrm>
            <a:off x="5334000" y="2457450"/>
            <a:ext cx="31051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0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 dirty="0" err="1">
                <a:solidFill>
                  <a:schemeClr val="bg1"/>
                </a:solidFill>
                <a:latin typeface="Nimbus Sans"/>
                <a:ea typeface="Nimbus Sans"/>
                <a:cs typeface="Nimbus Sans"/>
              </a:rPr>
              <a:t>переход</a:t>
            </a:r>
            <a:r>
              <a:rPr sz="1050" b="1" dirty="0">
                <a:solidFill>
                  <a:schemeClr val="bg1"/>
                </a:solidFill>
                <a:latin typeface="Nimbus Sans"/>
                <a:ea typeface="Nimbus Sans"/>
                <a:cs typeface="Nimbus Sans"/>
              </a:rPr>
              <a:t> к </a:t>
            </a:r>
            <a:r>
              <a:rPr sz="1050" b="1" dirty="0" err="1">
                <a:solidFill>
                  <a:schemeClr val="bg1"/>
                </a:solidFill>
                <a:latin typeface="Nimbus Sans"/>
                <a:ea typeface="Nimbus Sans"/>
                <a:cs typeface="Nimbus Sans"/>
              </a:rPr>
              <a:t>GovTech</a:t>
            </a:r>
            <a:endParaRPr sz="1050" b="1" dirty="0">
              <a:solidFill>
                <a:schemeClr val="bg1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A0285B94-4864-447A-A999-D81C5C93C7BA}"/>
              </a:ext>
            </a:extLst>
          </p:cNvPr>
          <p:cNvSpPr>
            <a:spLocks noGrp="1"/>
          </p:cNvSpPr>
          <p:nvPr/>
        </p:nvSpPr>
        <p:spPr>
          <a:xfrm>
            <a:off x="5219700" y="2914650"/>
            <a:ext cx="3333750" cy="323850"/>
          </a:xfrm>
          <a:prstGeom prst="roundRect">
            <a:avLst>
              <a:gd name="adj" fmla="val 50000"/>
            </a:avLst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5DB481B-FF15-46BD-9615-4B1075953012}"/>
              </a:ext>
            </a:extLst>
          </p:cNvPr>
          <p:cNvSpPr>
            <a:spLocks noGrp="1"/>
          </p:cNvSpPr>
          <p:nvPr/>
        </p:nvSpPr>
        <p:spPr>
          <a:xfrm>
            <a:off x="5334000" y="2914650"/>
            <a:ext cx="31051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0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 dirty="0" err="1">
                <a:solidFill>
                  <a:schemeClr val="bg1"/>
                </a:solidFill>
                <a:latin typeface="Nimbus Sans"/>
                <a:ea typeface="Nimbus Sans"/>
                <a:cs typeface="Nimbus Sans"/>
              </a:rPr>
              <a:t>цифровые</a:t>
            </a:r>
            <a:r>
              <a:rPr sz="1050" b="1" dirty="0">
                <a:solidFill>
                  <a:schemeClr val="bg1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050" b="1" dirty="0" err="1">
                <a:solidFill>
                  <a:schemeClr val="bg1"/>
                </a:solidFill>
                <a:latin typeface="Nimbus Sans"/>
                <a:ea typeface="Nimbus Sans"/>
                <a:cs typeface="Nimbus Sans"/>
              </a:rPr>
              <a:t>двойники</a:t>
            </a:r>
            <a:r>
              <a:rPr sz="1050" b="1" dirty="0">
                <a:solidFill>
                  <a:schemeClr val="bg1"/>
                </a:solidFill>
                <a:latin typeface="Nimbus Sans"/>
                <a:ea typeface="Nimbus Sans"/>
                <a:cs typeface="Nimbus Sans"/>
              </a:rPr>
              <a:t>, IoT, </a:t>
            </a:r>
            <a:r>
              <a:rPr sz="1050" b="1" dirty="0" err="1">
                <a:solidFill>
                  <a:schemeClr val="bg1"/>
                </a:solidFill>
                <a:latin typeface="Nimbus Sans"/>
                <a:ea typeface="Nimbus Sans"/>
                <a:cs typeface="Nimbus Sans"/>
              </a:rPr>
              <a:t>беспилотные</a:t>
            </a:r>
            <a:r>
              <a:rPr sz="1050" b="1" dirty="0">
                <a:solidFill>
                  <a:schemeClr val="bg1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050" b="1" dirty="0" err="1">
                <a:solidFill>
                  <a:schemeClr val="bg1"/>
                </a:solidFill>
                <a:latin typeface="Nimbus Sans"/>
                <a:ea typeface="Nimbus Sans"/>
                <a:cs typeface="Nimbus Sans"/>
              </a:rPr>
              <a:t>системы</a:t>
            </a:r>
            <a:endParaRPr sz="1050" b="1" dirty="0">
              <a:solidFill>
                <a:schemeClr val="bg1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CD5D24BD-A3AD-4D9E-A1D2-5441509F3AD6}"/>
              </a:ext>
            </a:extLst>
          </p:cNvPr>
          <p:cNvSpPr>
            <a:spLocks noGrp="1"/>
          </p:cNvSpPr>
          <p:nvPr/>
        </p:nvSpPr>
        <p:spPr>
          <a:xfrm>
            <a:off x="5219700" y="3371850"/>
            <a:ext cx="3333750" cy="323850"/>
          </a:xfrm>
          <a:prstGeom prst="roundRect">
            <a:avLst>
              <a:gd name="adj" fmla="val 50000"/>
            </a:avLst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FF4FAEC-5886-4306-BBD3-BCD9B905F2D2}"/>
              </a:ext>
            </a:extLst>
          </p:cNvPr>
          <p:cNvSpPr>
            <a:spLocks noGrp="1"/>
          </p:cNvSpPr>
          <p:nvPr/>
        </p:nvSpPr>
        <p:spPr>
          <a:xfrm>
            <a:off x="5334000" y="3371850"/>
            <a:ext cx="31051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0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 dirty="0" err="1">
                <a:solidFill>
                  <a:schemeClr val="bg1"/>
                </a:solidFill>
                <a:latin typeface="Nimbus Sans"/>
                <a:ea typeface="Nimbus Sans"/>
                <a:cs typeface="Nimbus Sans"/>
              </a:rPr>
              <a:t>применение</a:t>
            </a:r>
            <a:r>
              <a:rPr sz="1050" b="1" dirty="0">
                <a:solidFill>
                  <a:schemeClr val="bg1"/>
                </a:solidFill>
                <a:latin typeface="Nimbus Sans"/>
                <a:ea typeface="Nimbus Sans"/>
                <a:cs typeface="Nimbus Sans"/>
              </a:rPr>
              <a:t> ИИ в </a:t>
            </a:r>
            <a:r>
              <a:rPr sz="1050" b="1" dirty="0" err="1">
                <a:solidFill>
                  <a:schemeClr val="bg1"/>
                </a:solidFill>
                <a:latin typeface="Nimbus Sans"/>
                <a:ea typeface="Nimbus Sans"/>
                <a:cs typeface="Nimbus Sans"/>
              </a:rPr>
              <a:t>отраслевом</a:t>
            </a:r>
            <a:r>
              <a:rPr sz="1050" b="1" dirty="0">
                <a:solidFill>
                  <a:schemeClr val="bg1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050" b="1" dirty="0" err="1">
                <a:solidFill>
                  <a:schemeClr val="bg1"/>
                </a:solidFill>
                <a:latin typeface="Nimbus Sans"/>
                <a:ea typeface="Nimbus Sans"/>
                <a:cs typeface="Nimbus Sans"/>
              </a:rPr>
              <a:t>управлении</a:t>
            </a:r>
            <a:endParaRPr sz="1050" b="1" dirty="0">
              <a:solidFill>
                <a:schemeClr val="bg1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63796F94-D7A5-4F8D-A1A2-79741DD3C17E}"/>
              </a:ext>
            </a:extLst>
          </p:cNvPr>
          <p:cNvSpPr>
            <a:spLocks noGrp="1"/>
          </p:cNvSpPr>
          <p:nvPr/>
        </p:nvSpPr>
        <p:spPr>
          <a:xfrm>
            <a:off x="9067800" y="1200150"/>
            <a:ext cx="2590800" cy="2476500"/>
          </a:xfrm>
          <a:prstGeom prst="roundRect">
            <a:avLst>
              <a:gd name="adj" fmla="val 6923"/>
            </a:avLst>
          </a:prstGeom>
          <a:solidFill>
            <a:srgbClr val="F1F5FB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A9BDD01-EAB3-448F-A130-B8877F89CA32}"/>
              </a:ext>
            </a:extLst>
          </p:cNvPr>
          <p:cNvSpPr>
            <a:spLocks noGrp="1"/>
          </p:cNvSpPr>
          <p:nvPr/>
        </p:nvSpPr>
        <p:spPr>
          <a:xfrm>
            <a:off x="9334500" y="1447800"/>
            <a:ext cx="2057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6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6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Ориентир для</a:t>
            </a:r>
          </a:p>
          <a:p>
            <a:pPr algn="ctr">
              <a:defRPr sz="16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технического вуза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CFC3779-DC1B-4641-A61B-12372A571F00}"/>
              </a:ext>
            </a:extLst>
          </p:cNvPr>
          <p:cNvSpPr>
            <a:spLocks noGrp="1"/>
          </p:cNvSpPr>
          <p:nvPr/>
        </p:nvSpPr>
        <p:spPr>
          <a:xfrm>
            <a:off x="9334500" y="2133600"/>
            <a:ext cx="20574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Связь образовательных и научных проектов с задачами реального сектора и цифровой трансформацией региона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9B3574B-C91C-4058-B285-62C37ACE250A}"/>
              </a:ext>
            </a:extLst>
          </p:cNvPr>
          <p:cNvSpPr>
            <a:spLocks noGrp="1"/>
          </p:cNvSpPr>
          <p:nvPr/>
        </p:nvSpPr>
        <p:spPr>
          <a:xfrm>
            <a:off x="555626" y="4094514"/>
            <a:ext cx="11125200" cy="9525"/>
          </a:xfrm>
          <a:prstGeom prst="rect">
            <a:avLst/>
          </a:prstGeom>
          <a:solidFill>
            <a:srgbClr val="D7E0EC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AA2505DE-9E9C-4DE0-A6E9-B7C1C96184B7}"/>
              </a:ext>
            </a:extLst>
          </p:cNvPr>
          <p:cNvSpPr>
            <a:spLocks noGrp="1"/>
          </p:cNvSpPr>
          <p:nvPr/>
        </p:nvSpPr>
        <p:spPr>
          <a:xfrm>
            <a:off x="4513088" y="4332639"/>
            <a:ext cx="1825413" cy="57432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1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21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21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&gt;</a:t>
            </a:r>
            <a:r>
              <a:rPr sz="21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3,7 </a:t>
            </a:r>
            <a:r>
              <a:rPr sz="2100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трлн</a:t>
            </a:r>
            <a:r>
              <a:rPr sz="21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lang="ru-RU" sz="2100" b="1" dirty="0">
                <a:solidFill>
                  <a:srgbClr val="1455C0"/>
                </a:solidFill>
                <a:latin typeface="Nimbus Sans"/>
              </a:rPr>
              <a:t>₸</a:t>
            </a:r>
            <a:endParaRPr sz="2100" b="1" dirty="0">
              <a:solidFill>
                <a:srgbClr val="1455C0"/>
              </a:solidFill>
              <a:latin typeface="Nimbus Sans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3FF55AC-C1F8-40E2-9CCF-C7382F9755F4}"/>
              </a:ext>
            </a:extLst>
          </p:cNvPr>
          <p:cNvSpPr>
            <a:spLocks noGrp="1"/>
          </p:cNvSpPr>
          <p:nvPr/>
        </p:nvSpPr>
        <p:spPr>
          <a:xfrm>
            <a:off x="4194882" y="5010150"/>
            <a:ext cx="276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050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Объём</a:t>
            </a:r>
            <a:r>
              <a:rPr sz="1050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050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промышленного</a:t>
            </a:r>
            <a:r>
              <a:rPr sz="1050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050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производства</a:t>
            </a:r>
            <a:endParaRPr sz="1050" b="0" dirty="0">
              <a:solidFill>
                <a:srgbClr val="667085"/>
              </a:solidFill>
              <a:latin typeface="Nimbus Sans"/>
              <a:ea typeface="Nimbus Sans"/>
              <a:cs typeface="Nimbus Sans"/>
            </a:endParaRPr>
          </a:p>
          <a:p>
            <a:pPr algn="l">
              <a:defRPr sz="1050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январь</a:t>
            </a:r>
            <a:r>
              <a:rPr sz="1050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–</a:t>
            </a:r>
            <a:r>
              <a:rPr sz="1050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август</a:t>
            </a:r>
            <a:r>
              <a:rPr sz="1050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2026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47A3FD9D-D22A-4CD2-B840-EE6B2DE794CC}"/>
              </a:ext>
            </a:extLst>
          </p:cNvPr>
          <p:cNvSpPr>
            <a:spLocks noGrp="1"/>
          </p:cNvSpPr>
          <p:nvPr/>
        </p:nvSpPr>
        <p:spPr>
          <a:xfrm>
            <a:off x="7563009" y="4429165"/>
            <a:ext cx="1143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250" b="1">
                <a:solidFill>
                  <a:srgbClr val="E6A84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2250" b="1">
                <a:solidFill>
                  <a:srgbClr val="E6A846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54%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25019E47-34F7-4589-951A-CCF87F4596EB}"/>
              </a:ext>
            </a:extLst>
          </p:cNvPr>
          <p:cNvSpPr>
            <a:spLocks noGrp="1"/>
          </p:cNvSpPr>
          <p:nvPr/>
        </p:nvSpPr>
        <p:spPr>
          <a:xfrm>
            <a:off x="7053738" y="4972391"/>
            <a:ext cx="2381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050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Доля</a:t>
            </a:r>
            <a:r>
              <a:rPr sz="1050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050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производства</a:t>
            </a:r>
            <a:r>
              <a:rPr sz="1050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050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товаров</a:t>
            </a:r>
            <a:r>
              <a:rPr lang="ru-RU" sz="1050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в ВРП</a:t>
            </a:r>
            <a:endParaRPr sz="1050" b="0" dirty="0">
              <a:solidFill>
                <a:srgbClr val="667085"/>
              </a:solidFill>
              <a:latin typeface="Nimbus Sans"/>
              <a:ea typeface="Nimbus Sans"/>
              <a:cs typeface="Nimbus Sans"/>
            </a:endParaRPr>
          </a:p>
          <a:p>
            <a:pPr algn="l">
              <a:defRPr sz="1050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1 </a:t>
            </a:r>
            <a:r>
              <a:rPr sz="1050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квартал</a:t>
            </a:r>
            <a:r>
              <a:rPr sz="1050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2026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525EF695-E695-AC52-8D58-D80ECEF38D8C}"/>
              </a:ext>
            </a:extLst>
          </p:cNvPr>
          <p:cNvSpPr>
            <a:spLocks noGrp="1"/>
          </p:cNvSpPr>
          <p:nvPr/>
        </p:nvSpPr>
        <p:spPr>
          <a:xfrm>
            <a:off x="9129015" y="4414877"/>
            <a:ext cx="2381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050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6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Отрицательно сальдо миграции</a:t>
            </a:r>
            <a:endParaRPr sz="1600" b="1" dirty="0">
              <a:solidFill>
                <a:srgbClr val="1455C0"/>
              </a:solidFill>
              <a:latin typeface="Nimbus Sans"/>
              <a:ea typeface="Nimbus Sans"/>
              <a:cs typeface="Nimbus Sans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1DAFBC20-EC77-44AA-922E-09BA57961C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" y="4021664"/>
            <a:ext cx="2957368" cy="262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853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BB7865EC-FBB6-F596-ACF5-C7DFAD41A335}"/>
              </a:ext>
            </a:extLst>
          </p:cNvPr>
          <p:cNvSpPr>
            <a:spLocks noGrp="1"/>
          </p:cNvSpPr>
          <p:nvPr/>
        </p:nvSpPr>
        <p:spPr>
          <a:xfrm>
            <a:off x="3886200" y="1295400"/>
            <a:ext cx="3848100" cy="3943350"/>
          </a:xfrm>
          <a:prstGeom prst="roundRect">
            <a:avLst>
              <a:gd name="adj" fmla="val 4950"/>
            </a:avLst>
          </a:prstGeom>
          <a:solidFill>
            <a:srgbClr val="EAF2FD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DD1AB2A-0C06-4449-915E-BD4556B9A0C4}"/>
              </a:ext>
            </a:extLst>
          </p:cNvPr>
          <p:cNvSpPr>
            <a:spLocks noGrp="1"/>
          </p:cNvSpPr>
          <p:nvPr/>
        </p:nvSpPr>
        <p:spPr>
          <a:xfrm>
            <a:off x="533400" y="285750"/>
            <a:ext cx="1028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Ресурсы университета для цифровой и ИИ-трансформации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3AE1D4-9B97-41E7-873E-064777AE7002}"/>
              </a:ext>
            </a:extLst>
          </p:cNvPr>
          <p:cNvSpPr>
            <a:spLocks noGrp="1"/>
          </p:cNvSpPr>
          <p:nvPr/>
        </p:nvSpPr>
        <p:spPr>
          <a:xfrm>
            <a:off x="533400" y="857250"/>
            <a:ext cx="11125200" cy="28575"/>
          </a:xfrm>
          <a:prstGeom prst="rect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A38A0ED-DD63-4AC7-9695-11941CE4BD29}"/>
              </a:ext>
            </a:extLst>
          </p:cNvPr>
          <p:cNvSpPr>
            <a:spLocks noGrp="1"/>
          </p:cNvSpPr>
          <p:nvPr/>
        </p:nvSpPr>
        <p:spPr>
          <a:xfrm>
            <a:off x="11258550" y="6186311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226E53-A4CA-4691-B353-0787DF1A0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53700" y="394508"/>
            <a:ext cx="933978" cy="357965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6582039-4F0D-48E4-A2DF-6991683BB184}"/>
              </a:ext>
            </a:extLst>
          </p:cNvPr>
          <p:cNvSpPr>
            <a:spLocks noGrp="1"/>
          </p:cNvSpPr>
          <p:nvPr/>
        </p:nvSpPr>
        <p:spPr>
          <a:xfrm>
            <a:off x="533400" y="1295400"/>
            <a:ext cx="3143250" cy="3943350"/>
          </a:xfrm>
          <a:prstGeom prst="roundRect">
            <a:avLst>
              <a:gd name="adj" fmla="val 7273"/>
            </a:avLst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3FCCB2-1A20-48BB-B59B-B24D56B42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362075" y="1729392"/>
            <a:ext cx="1485900" cy="130371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CFF5C1B-7741-4ABC-A3C9-A150416E7ED1}"/>
              </a:ext>
            </a:extLst>
          </p:cNvPr>
          <p:cNvSpPr>
            <a:spLocks noGrp="1"/>
          </p:cNvSpPr>
          <p:nvPr/>
        </p:nvSpPr>
        <p:spPr>
          <a:xfrm>
            <a:off x="933450" y="3371850"/>
            <a:ext cx="2343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5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5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00" b="1" dirty="0" err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Якорный</a:t>
            </a:r>
            <a:r>
              <a:rPr sz="160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вуз</a:t>
            </a:r>
            <a:r>
              <a:rPr sz="160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 AI-Sana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9A4DB4A-A7CC-419B-A0DA-E22089F199F7}"/>
              </a:ext>
            </a:extLst>
          </p:cNvPr>
          <p:cNvSpPr>
            <a:spLocks noGrp="1"/>
          </p:cNvSpPr>
          <p:nvPr/>
        </p:nvSpPr>
        <p:spPr>
          <a:xfrm>
            <a:off x="914401" y="3919537"/>
            <a:ext cx="23431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0">
                <a:solidFill>
                  <a:srgbClr val="DCE9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350" b="0">
                <a:solidFill>
                  <a:srgbClr val="DCE9FF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dirty="0">
                <a:solidFill>
                  <a:srgbClr val="FFFFFF"/>
                </a:solidFill>
                <a:latin typeface="Nimbus Sans"/>
              </a:rPr>
              <a:t>Tomorrow</a:t>
            </a:r>
            <a:r>
              <a:rPr sz="1350" b="0" dirty="0">
                <a:solidFill>
                  <a:srgbClr val="DCE9FF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Nimbus Sans"/>
              </a:rPr>
              <a:t>School</a:t>
            </a:r>
            <a:endParaRPr lang="ru-RU" sz="1500" b="1" dirty="0">
              <a:solidFill>
                <a:srgbClr val="FFFFFF"/>
              </a:solidFill>
              <a:latin typeface="Nimbus Sans"/>
            </a:endParaRPr>
          </a:p>
          <a:p>
            <a:pPr algn="ctr">
              <a:defRPr sz="1350" b="0">
                <a:solidFill>
                  <a:srgbClr val="DCE9FF"/>
                </a:solidFill>
                <a:latin typeface="Nimbus Sans"/>
                <a:ea typeface="Nimbus Sans"/>
                <a:cs typeface="Nimbus Sans"/>
              </a:defRPr>
            </a:pPr>
            <a:endParaRPr sz="1500" b="1" dirty="0">
              <a:solidFill>
                <a:srgbClr val="FFFFFF"/>
              </a:solidFill>
              <a:latin typeface="Nimbus Sans"/>
            </a:endParaRPr>
          </a:p>
          <a:p>
            <a:pPr algn="ctr">
              <a:defRPr sz="1350" b="0">
                <a:solidFill>
                  <a:srgbClr val="DCE9FF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dirty="0" err="1">
                <a:solidFill>
                  <a:srgbClr val="FFFFFF"/>
                </a:solidFill>
                <a:latin typeface="Nimbus Sans"/>
              </a:rPr>
              <a:t>Институт</a:t>
            </a:r>
            <a:r>
              <a:rPr sz="1350" b="0" dirty="0">
                <a:solidFill>
                  <a:srgbClr val="DCE9FF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Nimbus Sans"/>
              </a:rPr>
              <a:t>AI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2DFD64A-41FA-43A9-A001-7972BF5005E3}"/>
              </a:ext>
            </a:extLst>
          </p:cNvPr>
          <p:cNvSpPr>
            <a:spLocks noGrp="1"/>
          </p:cNvSpPr>
          <p:nvPr/>
        </p:nvSpPr>
        <p:spPr>
          <a:xfrm>
            <a:off x="4324350" y="1295400"/>
            <a:ext cx="304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4 </a:t>
            </a:r>
            <a:r>
              <a:rPr sz="1500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стартапа</a:t>
            </a:r>
            <a:r>
              <a:rPr sz="15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в </a:t>
            </a:r>
            <a:r>
              <a:rPr sz="1500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сфере</a:t>
            </a:r>
            <a:r>
              <a:rPr sz="15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ИИ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75267C2D-E340-40A3-9577-A2D406E71A23}"/>
              </a:ext>
            </a:extLst>
          </p:cNvPr>
          <p:cNvSpPr>
            <a:spLocks noGrp="1"/>
          </p:cNvSpPr>
          <p:nvPr/>
        </p:nvSpPr>
        <p:spPr>
          <a:xfrm>
            <a:off x="4324350" y="1809750"/>
            <a:ext cx="323850" cy="323850"/>
          </a:xfrm>
          <a:prstGeom prst="ellipse">
            <a:avLst/>
          </a:prstGeom>
          <a:solidFill>
            <a:srgbClr val="E6A846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19A9933-B836-46A7-826A-5BB86729BD1F}"/>
              </a:ext>
            </a:extLst>
          </p:cNvPr>
          <p:cNvSpPr>
            <a:spLocks noGrp="1"/>
          </p:cNvSpPr>
          <p:nvPr/>
        </p:nvSpPr>
        <p:spPr>
          <a:xfrm>
            <a:off x="4324350" y="18097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C0544DD-F651-470D-BBEF-6A390972A89F}"/>
              </a:ext>
            </a:extLst>
          </p:cNvPr>
          <p:cNvSpPr>
            <a:spLocks noGrp="1"/>
          </p:cNvSpPr>
          <p:nvPr/>
        </p:nvSpPr>
        <p:spPr>
          <a:xfrm>
            <a:off x="4743450" y="1771650"/>
            <a:ext cx="1238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75" b="1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Nomad Smart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F8033F38-3955-49B6-84CB-2F97D9689E58}"/>
              </a:ext>
            </a:extLst>
          </p:cNvPr>
          <p:cNvSpPr>
            <a:spLocks noGrp="1"/>
          </p:cNvSpPr>
          <p:nvPr/>
        </p:nvSpPr>
        <p:spPr>
          <a:xfrm>
            <a:off x="6057900" y="1809750"/>
            <a:ext cx="323850" cy="323850"/>
          </a:xfrm>
          <a:prstGeom prst="ellipse">
            <a:avLst/>
          </a:prstGeom>
          <a:solidFill>
            <a:srgbClr val="E6A846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D3316E0-4972-4538-B32A-4001FAB033E2}"/>
              </a:ext>
            </a:extLst>
          </p:cNvPr>
          <p:cNvSpPr>
            <a:spLocks noGrp="1"/>
          </p:cNvSpPr>
          <p:nvPr/>
        </p:nvSpPr>
        <p:spPr>
          <a:xfrm>
            <a:off x="6057900" y="18097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3D3C0B6-5338-4180-9BFD-D0EE72AB2904}"/>
              </a:ext>
            </a:extLst>
          </p:cNvPr>
          <p:cNvSpPr>
            <a:spLocks noGrp="1"/>
          </p:cNvSpPr>
          <p:nvPr/>
        </p:nvSpPr>
        <p:spPr>
          <a:xfrm>
            <a:off x="6477000" y="1771650"/>
            <a:ext cx="1238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75" b="1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Agro Sky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B3C6BA23-D0DC-4675-A1CD-A811FC1610A0}"/>
              </a:ext>
            </a:extLst>
          </p:cNvPr>
          <p:cNvSpPr>
            <a:spLocks noGrp="1"/>
          </p:cNvSpPr>
          <p:nvPr/>
        </p:nvSpPr>
        <p:spPr>
          <a:xfrm>
            <a:off x="4324350" y="2590800"/>
            <a:ext cx="323850" cy="323850"/>
          </a:xfrm>
          <a:prstGeom prst="ellipse">
            <a:avLst/>
          </a:prstGeom>
          <a:solidFill>
            <a:srgbClr val="E6A846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1B30CD1-2C9E-4ED1-A282-3DA6DC2ACB9D}"/>
              </a:ext>
            </a:extLst>
          </p:cNvPr>
          <p:cNvSpPr>
            <a:spLocks noGrp="1"/>
          </p:cNvSpPr>
          <p:nvPr/>
        </p:nvSpPr>
        <p:spPr>
          <a:xfrm>
            <a:off x="4324350" y="259080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ADF5ABE-0A34-48D1-A6AA-0252F5706384}"/>
              </a:ext>
            </a:extLst>
          </p:cNvPr>
          <p:cNvSpPr>
            <a:spLocks noGrp="1"/>
          </p:cNvSpPr>
          <p:nvPr/>
        </p:nvSpPr>
        <p:spPr>
          <a:xfrm>
            <a:off x="4743450" y="2552700"/>
            <a:ext cx="1238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75" b="1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Print Box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091EB331-4862-4F7C-A400-A17497A2EA42}"/>
              </a:ext>
            </a:extLst>
          </p:cNvPr>
          <p:cNvSpPr>
            <a:spLocks noGrp="1"/>
          </p:cNvSpPr>
          <p:nvPr/>
        </p:nvSpPr>
        <p:spPr>
          <a:xfrm>
            <a:off x="6057900" y="2590800"/>
            <a:ext cx="323850" cy="323850"/>
          </a:xfrm>
          <a:prstGeom prst="ellipse">
            <a:avLst/>
          </a:prstGeom>
          <a:solidFill>
            <a:srgbClr val="E6A846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652D446-D946-4BE9-B123-D09AFE042692}"/>
              </a:ext>
            </a:extLst>
          </p:cNvPr>
          <p:cNvSpPr>
            <a:spLocks noGrp="1"/>
          </p:cNvSpPr>
          <p:nvPr/>
        </p:nvSpPr>
        <p:spPr>
          <a:xfrm>
            <a:off x="6057900" y="259080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4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B91877B-82F4-49D0-9875-F59CB59CD203}"/>
              </a:ext>
            </a:extLst>
          </p:cNvPr>
          <p:cNvSpPr>
            <a:spLocks noGrp="1"/>
          </p:cNvSpPr>
          <p:nvPr/>
        </p:nvSpPr>
        <p:spPr>
          <a:xfrm>
            <a:off x="6477000" y="2552700"/>
            <a:ext cx="1238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75" b="1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GEON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148FF219-E1AF-4819-85EC-35742832DE86}"/>
              </a:ext>
            </a:extLst>
          </p:cNvPr>
          <p:cNvSpPr>
            <a:spLocks noGrp="1"/>
          </p:cNvSpPr>
          <p:nvPr/>
        </p:nvSpPr>
        <p:spPr>
          <a:xfrm>
            <a:off x="4352925" y="3529965"/>
            <a:ext cx="2990850" cy="1714500"/>
          </a:xfrm>
          <a:prstGeom prst="roundRect">
            <a:avLst>
              <a:gd name="adj" fmla="val 10000"/>
            </a:avLst>
          </a:prstGeom>
          <a:solidFill>
            <a:srgbClr val="F1F5FB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7EED942-1271-479A-97A6-F81FBCC8B1E9}"/>
              </a:ext>
            </a:extLst>
          </p:cNvPr>
          <p:cNvSpPr>
            <a:spLocks noGrp="1"/>
          </p:cNvSpPr>
          <p:nvPr/>
        </p:nvSpPr>
        <p:spPr>
          <a:xfrm>
            <a:off x="5286375" y="3714750"/>
            <a:ext cx="104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9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9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GEON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E1D46FF-72FE-4E1A-805A-C7D416A1A179}"/>
              </a:ext>
            </a:extLst>
          </p:cNvPr>
          <p:cNvSpPr>
            <a:spLocks noGrp="1"/>
          </p:cNvSpPr>
          <p:nvPr/>
        </p:nvSpPr>
        <p:spPr>
          <a:xfrm>
            <a:off x="4324351" y="4191000"/>
            <a:ext cx="3019424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marL="285750" indent="-285750">
              <a:buFont typeface="Wingdings" panose="05000000000000000000" pitchFamily="2" charset="2"/>
              <a:buChar char="Ø"/>
              <a:defRPr sz="135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более</a:t>
            </a:r>
            <a:r>
              <a:rPr sz="1350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40 </a:t>
            </a:r>
            <a:r>
              <a:rPr sz="1350" b="0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млн</a:t>
            </a:r>
            <a:r>
              <a:rPr lang="ru-RU" sz="1350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lang="ru-RU" sz="1350" dirty="0"/>
              <a:t>₸</a:t>
            </a:r>
            <a:r>
              <a:rPr lang="ru-RU" sz="1350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0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инвестиций</a:t>
            </a:r>
            <a:endParaRPr sz="1350" b="0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  <a:p>
            <a:pPr marL="285750" indent="-285750" algn="l">
              <a:buFont typeface="Wingdings" panose="05000000000000000000" pitchFamily="2" charset="2"/>
              <a:buChar char="Ø"/>
              <a:defRPr sz="135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победитель</a:t>
            </a:r>
            <a:r>
              <a:rPr sz="1350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AI-Sana Leaders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0646BB7D-29FF-4074-B4BC-B62AF4C8B012}"/>
              </a:ext>
            </a:extLst>
          </p:cNvPr>
          <p:cNvSpPr>
            <a:spLocks noGrp="1"/>
          </p:cNvSpPr>
          <p:nvPr/>
        </p:nvSpPr>
        <p:spPr>
          <a:xfrm>
            <a:off x="7810500" y="1285876"/>
            <a:ext cx="3848100" cy="3943350"/>
          </a:xfrm>
          <a:prstGeom prst="roundRect">
            <a:avLst>
              <a:gd name="adj" fmla="val 4950"/>
            </a:avLst>
          </a:prstGeom>
          <a:solidFill>
            <a:srgbClr val="EAF2FD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993C06A-80C0-4C91-AD0D-B5D2B35D142F}"/>
              </a:ext>
            </a:extLst>
          </p:cNvPr>
          <p:cNvSpPr>
            <a:spLocks noGrp="1"/>
          </p:cNvSpPr>
          <p:nvPr/>
        </p:nvSpPr>
        <p:spPr>
          <a:xfrm>
            <a:off x="8115300" y="1581150"/>
            <a:ext cx="3848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5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endParaRPr lang="ru-RU" sz="1575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  <a:p>
            <a:pPr algn="ctr">
              <a:defRPr sz="15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5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Кафедра «Информационно-вычислительные системы»</a:t>
            </a:r>
          </a:p>
          <a:p>
            <a:pPr algn="ctr">
              <a:defRPr sz="15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endParaRPr lang="ru-RU" sz="600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  <a:p>
            <a:pPr algn="l">
              <a:defRPr sz="15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40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Центр</a:t>
            </a:r>
            <a:r>
              <a:rPr sz="140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IT-</a:t>
            </a:r>
            <a:r>
              <a:rPr sz="140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компетенций</a:t>
            </a:r>
            <a:endParaRPr lang="ru-RU" sz="1400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5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100" b="1" i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партнёрские лаборатории</a:t>
            </a:r>
          </a:p>
          <a:p>
            <a:pPr algn="l">
              <a:defRPr sz="15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endParaRPr sz="1400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96F643E8-62CC-4C90-8018-5A75FFA2C3BE}"/>
              </a:ext>
            </a:extLst>
          </p:cNvPr>
          <p:cNvSpPr>
            <a:spLocks noGrp="1"/>
          </p:cNvSpPr>
          <p:nvPr/>
        </p:nvSpPr>
        <p:spPr>
          <a:xfrm>
            <a:off x="8134350" y="2263490"/>
            <a:ext cx="31051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125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lang="ru-KZ" sz="1125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· </a:t>
            </a: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ТОО «ERP-company» </a:t>
            </a:r>
            <a:endParaRPr lang="ru-RU" sz="1125" b="0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125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· ТОО «</a:t>
            </a:r>
            <a:r>
              <a:rPr sz="1125" b="0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Gexabyte</a:t>
            </a: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» </a:t>
            </a:r>
            <a:endParaRPr lang="ru-RU" sz="1125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125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· ТОО «</a:t>
            </a:r>
            <a:r>
              <a:rPr sz="1125" b="0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Wooppay</a:t>
            </a: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»</a:t>
            </a:r>
          </a:p>
          <a:p>
            <a:pPr>
              <a:defRPr sz="1125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lang="ru-KZ" sz="1125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· </a:t>
            </a: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ТОО «X-net» </a:t>
            </a:r>
            <a:endParaRPr lang="ru-RU" sz="1125" b="0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125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· ЦИТ «WTO» </a:t>
            </a:r>
            <a:endParaRPr lang="ru-RU" sz="1125" b="0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125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· ТОО «ABI»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0CDE1CD-771A-4BEA-9D35-70F86F5D7436}"/>
              </a:ext>
            </a:extLst>
          </p:cNvPr>
          <p:cNvSpPr>
            <a:spLocks noGrp="1"/>
          </p:cNvSpPr>
          <p:nvPr/>
        </p:nvSpPr>
        <p:spPr>
          <a:xfrm>
            <a:off x="8115300" y="3571875"/>
            <a:ext cx="314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5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endParaRPr lang="ru-RU" sz="1575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  <a:p>
            <a:pPr algn="ctr">
              <a:defRPr sz="15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5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Кафедра «Кибербезопасность и искусственный интеллект»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kumimoji="0" lang="ru-RU" sz="1100" b="1" i="1" u="none" strike="noStrike" kern="1200" cap="none" spc="0" normalizeH="0" baseline="0" noProof="0" dirty="0">
                <a:ln>
                  <a:noFill/>
                </a:ln>
                <a:solidFill>
                  <a:srgbClr val="082F66"/>
                </a:solidFill>
                <a:effectLst/>
                <a:uLnTx/>
                <a:uFillTx/>
                <a:latin typeface="Nimbus Sans"/>
                <a:ea typeface="Nimbus Sans"/>
                <a:cs typeface="Nimbus Sans"/>
              </a:rPr>
              <a:t>партнёрские лаборатории</a:t>
            </a:r>
          </a:p>
          <a:p>
            <a:pPr algn="ctr">
              <a:defRPr sz="15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endParaRPr lang="ru-RU" sz="1575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  <a:p>
            <a:pPr algn="ctr">
              <a:defRPr sz="15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endParaRPr lang="ru-RU" sz="600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564B85D-ADB8-4EE2-8495-0A319AA325D5}"/>
              </a:ext>
            </a:extLst>
          </p:cNvPr>
          <p:cNvSpPr>
            <a:spLocks noGrp="1"/>
          </p:cNvSpPr>
          <p:nvPr/>
        </p:nvSpPr>
        <p:spPr>
          <a:xfrm>
            <a:off x="8153400" y="3657600"/>
            <a:ext cx="3105150" cy="1857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125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lang="ru-KZ" sz="1125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· </a:t>
            </a:r>
            <a:r>
              <a:rPr sz="1125" b="0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LoRaWAN</a:t>
            </a: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</a:t>
            </a:r>
            <a:endParaRPr lang="ru-RU" sz="1125" b="0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125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· Fortinet </a:t>
            </a:r>
            <a:endParaRPr lang="ru-RU" sz="1125" b="0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125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· </a:t>
            </a:r>
            <a:r>
              <a:rPr sz="1125" b="0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кодирование</a:t>
            </a: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и </a:t>
            </a:r>
            <a:r>
              <a:rPr sz="1125" b="0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модуляция</a:t>
            </a: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информации</a:t>
            </a: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</a:t>
            </a:r>
            <a:endParaRPr lang="ru-RU" sz="1125" b="0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125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· </a:t>
            </a:r>
            <a:r>
              <a:rPr sz="1125" b="0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комплексная</a:t>
            </a: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безопасность</a:t>
            </a: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</a:t>
            </a:r>
            <a:endParaRPr lang="ru-RU" sz="1125" b="0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125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· IoT-</a:t>
            </a:r>
            <a:r>
              <a:rPr sz="1125" b="0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прототипирование</a:t>
            </a: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</a:t>
            </a:r>
            <a:endParaRPr lang="ru-RU" sz="1125" b="0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125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· </a:t>
            </a:r>
            <a:r>
              <a:rPr sz="1125" b="0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киберполигон</a:t>
            </a:r>
            <a:endParaRPr sz="1125" b="0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540520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896BF6DF-2527-DB63-3754-89BC4727976C}"/>
              </a:ext>
            </a:extLst>
          </p:cNvPr>
          <p:cNvSpPr>
            <a:spLocks noGrp="1"/>
          </p:cNvSpPr>
          <p:nvPr/>
        </p:nvSpPr>
        <p:spPr>
          <a:xfrm>
            <a:off x="6189345" y="4525385"/>
            <a:ext cx="5642610" cy="2148152"/>
          </a:xfrm>
          <a:prstGeom prst="roundRect">
            <a:avLst>
              <a:gd name="adj" fmla="val 7627"/>
            </a:avLst>
          </a:prstGeom>
          <a:solidFill>
            <a:srgbClr val="F1F5FB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5A52BE0-2AF7-40DF-81D9-AB1B43B20A46}"/>
              </a:ext>
            </a:extLst>
          </p:cNvPr>
          <p:cNvSpPr>
            <a:spLocks noGrp="1"/>
          </p:cNvSpPr>
          <p:nvPr/>
        </p:nvSpPr>
        <p:spPr>
          <a:xfrm>
            <a:off x="533400" y="285750"/>
            <a:ext cx="1028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Научная экосистема искусственного интеллекта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E3AA244-6213-40A1-8467-CD1B9738F044}"/>
              </a:ext>
            </a:extLst>
          </p:cNvPr>
          <p:cNvSpPr>
            <a:spLocks noGrp="1"/>
          </p:cNvSpPr>
          <p:nvPr/>
        </p:nvSpPr>
        <p:spPr>
          <a:xfrm>
            <a:off x="533400" y="857250"/>
            <a:ext cx="11125200" cy="28575"/>
          </a:xfrm>
          <a:prstGeom prst="rect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F638E85-A6FD-4C6B-9943-41AA4FD2DD2E}"/>
              </a:ext>
            </a:extLst>
          </p:cNvPr>
          <p:cNvSpPr>
            <a:spLocks noGrp="1"/>
          </p:cNvSpPr>
          <p:nvPr/>
        </p:nvSpPr>
        <p:spPr>
          <a:xfrm>
            <a:off x="11498351" y="6431874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7F3F10-5FDA-4F74-BBB4-9A5F6C6B8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53700" y="394508"/>
            <a:ext cx="933576" cy="35781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D1EF20E-4618-4536-A714-645A041C1C6C}"/>
              </a:ext>
            </a:extLst>
          </p:cNvPr>
          <p:cNvSpPr>
            <a:spLocks noGrp="1"/>
          </p:cNvSpPr>
          <p:nvPr/>
        </p:nvSpPr>
        <p:spPr>
          <a:xfrm>
            <a:off x="533400" y="1042987"/>
            <a:ext cx="1428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43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43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435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96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6939BA3-C1D6-45BF-836D-F80B43E364AC}"/>
              </a:ext>
            </a:extLst>
          </p:cNvPr>
          <p:cNvSpPr>
            <a:spLocks noGrp="1"/>
          </p:cNvSpPr>
          <p:nvPr/>
        </p:nvSpPr>
        <p:spPr>
          <a:xfrm>
            <a:off x="1704975" y="1104900"/>
            <a:ext cx="2476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50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уникальных статей</a:t>
            </a:r>
          </a:p>
          <a:p>
            <a:pPr algn="l">
              <a:defRPr sz="150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за 2025–2026 годы</a:t>
            </a:r>
          </a:p>
        </p:txBody>
      </p:sp>
      <p:graphicFrame>
        <p:nvGraphicFramePr>
          <p:cNvPr id="7" name="Chart">
            <a:extLst>
              <a:ext uri="{FF2B5EF4-FFF2-40B4-BE49-F238E27FC236}">
                <a16:creationId xmlns:a16="http://schemas.microsoft.com/office/drawing/2014/main" id="{281E8622-833B-4430-9E4C-47CFC90C7B81}"/>
              </a:ext>
            </a:extLst>
          </p:cNvPr>
          <p:cNvGraphicFramePr/>
          <p:nvPr/>
        </p:nvGraphicFramePr>
        <p:xfrm>
          <a:off x="533400" y="1810232"/>
          <a:ext cx="4574012" cy="2647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0D99165-F62A-42F6-9CB0-41EB1FDF66C2}"/>
              </a:ext>
            </a:extLst>
          </p:cNvPr>
          <p:cNvSpPr>
            <a:spLocks noGrp="1"/>
          </p:cNvSpPr>
          <p:nvPr/>
        </p:nvSpPr>
        <p:spPr>
          <a:xfrm>
            <a:off x="6765981" y="1148035"/>
            <a:ext cx="53530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4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Приглашённые</a:t>
            </a:r>
            <a:r>
              <a:rPr sz="1425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425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зарубежные</a:t>
            </a:r>
            <a:r>
              <a:rPr sz="1425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425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эксперты</a:t>
            </a:r>
            <a:r>
              <a:rPr sz="1425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в </a:t>
            </a:r>
            <a:r>
              <a:rPr sz="1425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сфере</a:t>
            </a:r>
            <a:r>
              <a:rPr sz="1425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ИИ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A82A4E9-742F-407C-9ED1-30F420EFDA43}"/>
              </a:ext>
            </a:extLst>
          </p:cNvPr>
          <p:cNvSpPr>
            <a:spLocks noGrp="1"/>
          </p:cNvSpPr>
          <p:nvPr/>
        </p:nvSpPr>
        <p:spPr>
          <a:xfrm>
            <a:off x="6299889" y="3188852"/>
            <a:ext cx="1167711" cy="39715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0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Amir </a:t>
            </a:r>
            <a:r>
              <a:rPr sz="120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Mosavi</a:t>
            </a:r>
            <a:endParaRPr lang="ru-RU" sz="1200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  <a:p>
            <a:pPr algn="ctr"/>
            <a:r>
              <a:rPr lang="en-US" sz="1050" dirty="0" err="1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Obuda</a:t>
            </a:r>
            <a:r>
              <a:rPr lang="en-US" sz="1050" dirty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University </a:t>
            </a:r>
          </a:p>
          <a:p>
            <a:pPr algn="ctr"/>
            <a:r>
              <a:rPr lang="en-US" sz="1050" dirty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(</a:t>
            </a:r>
            <a:r>
              <a:rPr lang="en-US" sz="1050" dirty="0" err="1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Венгрия</a:t>
            </a:r>
            <a:r>
              <a:rPr lang="en-US" sz="1050" dirty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) </a:t>
            </a:r>
          </a:p>
          <a:p>
            <a:pPr algn="ctr">
              <a:defRPr sz="10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endParaRPr sz="1050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0D280F9-6C9B-45A3-884C-5E36FAAA0D6E}"/>
              </a:ext>
            </a:extLst>
          </p:cNvPr>
          <p:cNvSpPr>
            <a:spLocks noGrp="1"/>
          </p:cNvSpPr>
          <p:nvPr/>
        </p:nvSpPr>
        <p:spPr>
          <a:xfrm>
            <a:off x="7604814" y="3177280"/>
            <a:ext cx="1167711" cy="39715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0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Maria </a:t>
            </a:r>
            <a:r>
              <a:rPr sz="120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Ganzha</a:t>
            </a:r>
            <a:endParaRPr lang="ru-RU" sz="1200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  <a:p>
            <a:pPr algn="ctr">
              <a:defRPr sz="10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Warsaw University of Technology (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Польша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)</a:t>
            </a:r>
            <a:endParaRPr sz="1050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8BE32FA-5FF9-4737-8770-AFFC939971C0}"/>
              </a:ext>
            </a:extLst>
          </p:cNvPr>
          <p:cNvSpPr>
            <a:spLocks noGrp="1"/>
          </p:cNvSpPr>
          <p:nvPr/>
        </p:nvSpPr>
        <p:spPr>
          <a:xfrm>
            <a:off x="8909739" y="3293031"/>
            <a:ext cx="1167711" cy="39715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0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Chen </a:t>
            </a:r>
            <a:r>
              <a:rPr sz="120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Hanxiao</a:t>
            </a:r>
            <a:endParaRPr lang="en-US" sz="1200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University of Electronic Science and Technology of China (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Китай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) </a:t>
            </a:r>
          </a:p>
          <a:p>
            <a:pPr algn="ctr">
              <a:defRPr sz="10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endParaRPr sz="1050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0545E88-D826-424B-95DB-77FA4A5BDFA6}"/>
              </a:ext>
            </a:extLst>
          </p:cNvPr>
          <p:cNvSpPr>
            <a:spLocks noGrp="1"/>
          </p:cNvSpPr>
          <p:nvPr/>
        </p:nvSpPr>
        <p:spPr>
          <a:xfrm>
            <a:off x="10214664" y="3119407"/>
            <a:ext cx="1167711" cy="39715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0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Adam </a:t>
            </a:r>
            <a:r>
              <a:rPr sz="120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Ujma</a:t>
            </a:r>
            <a:endParaRPr lang="en-US" sz="1200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  <a:p>
            <a:pPr algn="ctr">
              <a:defRPr sz="10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University of Applied Sciences in Nysa (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Польша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) </a:t>
            </a:r>
            <a:endParaRPr sz="1050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9D36360C-E975-4D7F-8715-201950C5EB34}"/>
              </a:ext>
            </a:extLst>
          </p:cNvPr>
          <p:cNvSpPr>
            <a:spLocks noGrp="1"/>
          </p:cNvSpPr>
          <p:nvPr/>
        </p:nvSpPr>
        <p:spPr>
          <a:xfrm>
            <a:off x="315923" y="4553191"/>
            <a:ext cx="5642610" cy="2148152"/>
          </a:xfrm>
          <a:prstGeom prst="roundRect">
            <a:avLst>
              <a:gd name="adj" fmla="val 7627"/>
            </a:avLst>
          </a:prstGeom>
          <a:solidFill>
            <a:srgbClr val="F1F5FB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2ED4834-3D36-4E76-95C3-97F3F019D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457200" y="4649131"/>
            <a:ext cx="1386214" cy="2052212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AEB31F2-C651-415B-973A-176D6906176F}"/>
              </a:ext>
            </a:extLst>
          </p:cNvPr>
          <p:cNvSpPr>
            <a:spLocks noGrp="1"/>
          </p:cNvSpPr>
          <p:nvPr/>
        </p:nvSpPr>
        <p:spPr>
          <a:xfrm>
            <a:off x="1895606" y="4686505"/>
            <a:ext cx="4010734" cy="18857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50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50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Научный журнал </a:t>
            </a:r>
            <a:r>
              <a:rPr lang="en-US" sz="150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JACST</a:t>
            </a:r>
          </a:p>
          <a:p>
            <a:pPr>
              <a:defRPr sz="150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endParaRPr lang="ru-RU" sz="1200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  <a:p>
            <a:pPr>
              <a:lnSpc>
                <a:spcPct val="150000"/>
              </a:lnSpc>
              <a:defRPr sz="150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20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В  редколлегии журнала -  специалисты мирового уровня</a:t>
            </a:r>
          </a:p>
          <a:p>
            <a:pPr>
              <a:lnSpc>
                <a:spcPct val="150000"/>
              </a:lnSpc>
            </a:pPr>
            <a:r>
              <a:rPr lang="ru-RU" sz="1200" dirty="0"/>
              <a:t>- </a:t>
            </a:r>
            <a:r>
              <a:rPr lang="en-US" sz="1200" b="1" dirty="0">
                <a:solidFill>
                  <a:srgbClr val="17243A"/>
                </a:solidFill>
                <a:latin typeface="Nimbus Sans"/>
              </a:rPr>
              <a:t>Amir </a:t>
            </a:r>
            <a:r>
              <a:rPr lang="en-US" sz="1200" b="1" dirty="0" err="1">
                <a:solidFill>
                  <a:srgbClr val="17243A"/>
                </a:solidFill>
                <a:latin typeface="Nimbus Sans"/>
              </a:rPr>
              <a:t>Mosavi</a:t>
            </a:r>
            <a:r>
              <a:rPr lang="ru-RU" sz="1200" b="1" dirty="0">
                <a:solidFill>
                  <a:srgbClr val="17243A"/>
                </a:solidFill>
                <a:latin typeface="Nimbus Sans"/>
              </a:rPr>
              <a:t> (Венгрия), </a:t>
            </a:r>
            <a:r>
              <a:rPr lang="en-US" sz="1200" b="1" dirty="0">
                <a:solidFill>
                  <a:srgbClr val="17243A"/>
                </a:solidFill>
                <a:latin typeface="Nimbus Sans"/>
              </a:rPr>
              <a:t>h-</a:t>
            </a:r>
            <a:r>
              <a:rPr lang="ru-RU" sz="1200" b="1" dirty="0">
                <a:solidFill>
                  <a:srgbClr val="17243A"/>
                </a:solidFill>
                <a:latin typeface="Nimbus Sans"/>
              </a:rPr>
              <a:t>индекс</a:t>
            </a:r>
            <a:r>
              <a:rPr lang="en-US" sz="1200" b="1" dirty="0">
                <a:solidFill>
                  <a:srgbClr val="17243A"/>
                </a:solidFill>
                <a:latin typeface="Nimbus Sans"/>
              </a:rPr>
              <a:t> </a:t>
            </a:r>
            <a:r>
              <a:rPr lang="ru-RU" sz="1200" b="1" dirty="0">
                <a:solidFill>
                  <a:srgbClr val="17243A"/>
                </a:solidFill>
                <a:latin typeface="Nimbus Sans"/>
              </a:rPr>
              <a:t>– 78;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srgbClr val="17243A"/>
                </a:solidFill>
                <a:latin typeface="Nimbus Sans"/>
              </a:rPr>
              <a:t>- </a:t>
            </a:r>
            <a:r>
              <a:rPr lang="en-US" sz="1200" b="1" dirty="0">
                <a:solidFill>
                  <a:srgbClr val="17243A"/>
                </a:solidFill>
                <a:latin typeface="Nimbus Sans"/>
              </a:rPr>
              <a:t>Amir </a:t>
            </a:r>
            <a:r>
              <a:rPr lang="en-US" sz="1200" b="1" dirty="0" err="1">
                <a:solidFill>
                  <a:srgbClr val="17243A"/>
                </a:solidFill>
                <a:latin typeface="Nimbus Sans"/>
              </a:rPr>
              <a:t>Gandomi</a:t>
            </a:r>
            <a:r>
              <a:rPr lang="ru-RU" sz="1200" b="1" dirty="0">
                <a:solidFill>
                  <a:srgbClr val="17243A"/>
                </a:solidFill>
                <a:latin typeface="Nimbus Sans"/>
              </a:rPr>
              <a:t> (Австралия), </a:t>
            </a:r>
            <a:r>
              <a:rPr lang="en-US" sz="1200" b="1" dirty="0">
                <a:solidFill>
                  <a:srgbClr val="17243A"/>
                </a:solidFill>
                <a:latin typeface="Nimbus Sans"/>
              </a:rPr>
              <a:t>h-</a:t>
            </a:r>
            <a:r>
              <a:rPr lang="ru-RU" sz="1200" b="1" dirty="0">
                <a:solidFill>
                  <a:srgbClr val="17243A"/>
                </a:solidFill>
                <a:latin typeface="Nimbus Sans"/>
              </a:rPr>
              <a:t>индекс – 90;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srgbClr val="17243A"/>
                </a:solidFill>
                <a:latin typeface="Nimbus Sans"/>
              </a:rPr>
              <a:t>- </a:t>
            </a:r>
            <a:r>
              <a:rPr lang="en-US" sz="1200" b="1" dirty="0">
                <a:solidFill>
                  <a:srgbClr val="17243A"/>
                </a:solidFill>
                <a:latin typeface="Nimbus Sans"/>
              </a:rPr>
              <a:t>Shahab</a:t>
            </a:r>
            <a:r>
              <a:rPr lang="ru-RU" sz="1200" b="1" dirty="0">
                <a:solidFill>
                  <a:srgbClr val="17243A"/>
                </a:solidFill>
                <a:latin typeface="Nimbus Sans"/>
              </a:rPr>
              <a:t>’</a:t>
            </a:r>
            <a:r>
              <a:rPr lang="en-US" sz="1200" b="1" dirty="0">
                <a:solidFill>
                  <a:srgbClr val="17243A"/>
                </a:solidFill>
                <a:latin typeface="Nimbus Sans"/>
              </a:rPr>
              <a:t>s Band</a:t>
            </a:r>
            <a:r>
              <a:rPr lang="ru-RU" sz="1200" b="1" dirty="0">
                <a:solidFill>
                  <a:srgbClr val="17243A"/>
                </a:solidFill>
                <a:latin typeface="Nimbus Sans"/>
              </a:rPr>
              <a:t> (Тайвань), </a:t>
            </a:r>
            <a:r>
              <a:rPr lang="en-US" sz="1200" b="1" dirty="0">
                <a:solidFill>
                  <a:srgbClr val="17243A"/>
                </a:solidFill>
                <a:latin typeface="Nimbus Sans"/>
              </a:rPr>
              <a:t>h-</a:t>
            </a:r>
            <a:r>
              <a:rPr lang="ru-RU" sz="1200" b="1" dirty="0">
                <a:solidFill>
                  <a:srgbClr val="17243A"/>
                </a:solidFill>
                <a:latin typeface="Nimbus Sans"/>
              </a:rPr>
              <a:t>индекс – 78;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srgbClr val="17243A"/>
                </a:solidFill>
                <a:latin typeface="Nimbus Sans"/>
              </a:rPr>
              <a:t>- </a:t>
            </a:r>
            <a:r>
              <a:rPr lang="en-US" sz="1200" b="1" dirty="0">
                <a:solidFill>
                  <a:srgbClr val="17243A"/>
                </a:solidFill>
                <a:latin typeface="Nimbus Sans"/>
              </a:rPr>
              <a:t>Joao Gama</a:t>
            </a:r>
            <a:r>
              <a:rPr lang="ru-RU" sz="1200" b="1" dirty="0">
                <a:solidFill>
                  <a:srgbClr val="17243A"/>
                </a:solidFill>
                <a:latin typeface="Nimbus Sans"/>
              </a:rPr>
              <a:t> (Португалия), </a:t>
            </a:r>
            <a:r>
              <a:rPr lang="en-US" sz="1200" b="1" dirty="0">
                <a:solidFill>
                  <a:srgbClr val="17243A"/>
                </a:solidFill>
                <a:latin typeface="Nimbus Sans"/>
              </a:rPr>
              <a:t>h-</a:t>
            </a:r>
            <a:r>
              <a:rPr lang="ru-RU" sz="1200" b="1" dirty="0">
                <a:solidFill>
                  <a:srgbClr val="17243A"/>
                </a:solidFill>
                <a:latin typeface="Nimbus Sans"/>
              </a:rPr>
              <a:t>индекс – 58;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srgbClr val="17243A"/>
                </a:solidFill>
                <a:latin typeface="Nimbus Sans"/>
              </a:rPr>
              <a:t>- </a:t>
            </a:r>
            <a:r>
              <a:rPr lang="en-US" sz="1200" b="1" dirty="0">
                <a:solidFill>
                  <a:srgbClr val="17243A"/>
                </a:solidFill>
                <a:latin typeface="Nimbus Sans"/>
              </a:rPr>
              <a:t>Michal Jasinski</a:t>
            </a:r>
            <a:r>
              <a:rPr lang="ru-RU" sz="1200" b="1" dirty="0">
                <a:solidFill>
                  <a:srgbClr val="17243A"/>
                </a:solidFill>
                <a:latin typeface="Nimbus Sans"/>
              </a:rPr>
              <a:t> (Польша), </a:t>
            </a:r>
            <a:r>
              <a:rPr lang="en-US" sz="1200" b="1" dirty="0">
                <a:solidFill>
                  <a:srgbClr val="17243A"/>
                </a:solidFill>
                <a:latin typeface="Nimbus Sans"/>
              </a:rPr>
              <a:t>h-</a:t>
            </a:r>
            <a:r>
              <a:rPr lang="ru-RU" sz="1200" b="1" dirty="0">
                <a:solidFill>
                  <a:srgbClr val="17243A"/>
                </a:solidFill>
                <a:latin typeface="Nimbus Sans"/>
              </a:rPr>
              <a:t>индекс – 34</a:t>
            </a:r>
            <a:endParaRPr sz="1200" b="1" dirty="0">
              <a:solidFill>
                <a:srgbClr val="17243A"/>
              </a:solidFill>
              <a:latin typeface="Nimbus Sans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84BD67F-4D86-4BDD-B5A4-0B1D3CBCFB5F}"/>
              </a:ext>
            </a:extLst>
          </p:cNvPr>
          <p:cNvSpPr>
            <a:spLocks noGrp="1"/>
          </p:cNvSpPr>
          <p:nvPr/>
        </p:nvSpPr>
        <p:spPr>
          <a:xfrm>
            <a:off x="7596567" y="4956460"/>
            <a:ext cx="4138233" cy="128600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endParaRPr sz="1200" b="0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50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dirty="0" err="1">
                <a:solidFill>
                  <a:srgbClr val="082F66"/>
                </a:solidFill>
                <a:latin typeface="Nimbus Sans"/>
              </a:rPr>
              <a:t>Международная</a:t>
            </a:r>
            <a:r>
              <a:rPr sz="1500" b="1" dirty="0">
                <a:solidFill>
                  <a:srgbClr val="082F66"/>
                </a:solidFill>
                <a:latin typeface="Nimbus Sans"/>
              </a:rPr>
              <a:t> </a:t>
            </a:r>
            <a:r>
              <a:rPr sz="1500" b="1" dirty="0" err="1">
                <a:solidFill>
                  <a:srgbClr val="082F66"/>
                </a:solidFill>
                <a:latin typeface="Nimbus Sans"/>
              </a:rPr>
              <a:t>конференция</a:t>
            </a:r>
            <a:r>
              <a:rPr sz="1500" b="1" dirty="0">
                <a:solidFill>
                  <a:srgbClr val="082F66"/>
                </a:solidFill>
                <a:latin typeface="Nimbus Sans"/>
              </a:rPr>
              <a:t> LINDI 2024</a:t>
            </a:r>
            <a:endParaRPr lang="en-US" sz="1500" b="1" dirty="0">
              <a:solidFill>
                <a:srgbClr val="082F66"/>
              </a:solidFill>
              <a:latin typeface="Nimbus Sans"/>
            </a:endParaRPr>
          </a:p>
          <a:p>
            <a:pPr algn="l">
              <a:lnSpc>
                <a:spcPct val="150000"/>
              </a:lnSpc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200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6th IEEE International Symposium on Logistics and Industrial Informatics</a:t>
            </a:r>
            <a:r>
              <a:rPr lang="ru-RU" sz="1200" b="0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:</a:t>
            </a:r>
            <a:endParaRPr lang="en-US" sz="1200" b="0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200" dirty="0"/>
              <a:t>Intelligent Manufacturing Systems</a:t>
            </a:r>
            <a:r>
              <a:rPr lang="ru-RU" sz="1200" dirty="0"/>
              <a:t>;</a:t>
            </a:r>
          </a:p>
          <a:p>
            <a:pPr marL="171450" indent="-171450">
              <a:lnSpc>
                <a:spcPct val="150000"/>
              </a:lnSpc>
              <a:buFontTx/>
              <a:buChar char="-"/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200" dirty="0"/>
              <a:t>Intelligent Information Systems in Mechanical Engineering</a:t>
            </a:r>
            <a:r>
              <a:rPr lang="ru-RU" sz="1200" dirty="0"/>
              <a:t>;</a:t>
            </a:r>
          </a:p>
          <a:p>
            <a:pPr marL="171450" indent="-171450">
              <a:lnSpc>
                <a:spcPct val="150000"/>
              </a:lnSpc>
              <a:buFontTx/>
              <a:buChar char="-"/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200" dirty="0"/>
              <a:t>Intelligent Information Systems in Material Sciences</a:t>
            </a:r>
            <a:r>
              <a:rPr lang="ru-RU" sz="1200" dirty="0"/>
              <a:t>;</a:t>
            </a:r>
          </a:p>
          <a:p>
            <a:pPr marL="171450" indent="-171450">
              <a:lnSpc>
                <a:spcPct val="150000"/>
              </a:lnSpc>
              <a:buFontTx/>
              <a:buChar char="-"/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200" dirty="0"/>
              <a:t>Intelligent Information Systems in </a:t>
            </a:r>
            <a:r>
              <a:rPr lang="en-US" sz="1200" dirty="0" err="1"/>
              <a:t>GeoScience</a:t>
            </a:r>
            <a:endParaRPr lang="ru-RU" sz="1200" dirty="0"/>
          </a:p>
          <a:p>
            <a:pPr algn="l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endParaRPr lang="ru-RU" sz="1200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  <a:p>
            <a:pPr algn="l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endParaRPr sz="1200" b="0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F3966DB-83DD-AF09-7A4A-21E06AE737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889" y="4525385"/>
            <a:ext cx="1065866" cy="217595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931B292-C4C2-4483-BED1-ABAB295E9F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908" y="1707792"/>
            <a:ext cx="1147348" cy="114734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2EACFA6-BF1E-4305-A393-E67DECD226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374" y="1680669"/>
            <a:ext cx="1147348" cy="1149607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CB08579-B057-4DD1-B9A3-9726892B5B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977" y="1707792"/>
            <a:ext cx="1147348" cy="1147348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44E657A8-3DC5-49D0-A57E-D389FFE803E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635" y="1684570"/>
            <a:ext cx="1145090" cy="114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891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0ABE55A-8ACC-4954-A0E4-057588CBA28E}"/>
              </a:ext>
            </a:extLst>
          </p:cNvPr>
          <p:cNvSpPr>
            <a:spLocks noGrp="1"/>
          </p:cNvSpPr>
          <p:nvPr/>
        </p:nvSpPr>
        <p:spPr>
          <a:xfrm>
            <a:off x="533400" y="285750"/>
            <a:ext cx="1028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Логика трансформации университета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6B25CF6-AB84-4F1E-8583-75A5C9DB0585}"/>
              </a:ext>
            </a:extLst>
          </p:cNvPr>
          <p:cNvSpPr>
            <a:spLocks noGrp="1"/>
          </p:cNvSpPr>
          <p:nvPr/>
        </p:nvSpPr>
        <p:spPr>
          <a:xfrm>
            <a:off x="533400" y="857250"/>
            <a:ext cx="11125200" cy="28575"/>
          </a:xfrm>
          <a:prstGeom prst="rect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1E6111-ECDC-4CEA-921F-88E81BF953DF}"/>
              </a:ext>
            </a:extLst>
          </p:cNvPr>
          <p:cNvSpPr>
            <a:spLocks noGrp="1"/>
          </p:cNvSpPr>
          <p:nvPr/>
        </p:nvSpPr>
        <p:spPr>
          <a:xfrm>
            <a:off x="11430000" y="6392437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F9F911-F5C0-46F5-A223-AEC0D9859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53700" y="394509"/>
            <a:ext cx="800100" cy="30665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82AF7EB-B054-4422-BD0B-87DE1A0B2DF7}"/>
              </a:ext>
            </a:extLst>
          </p:cNvPr>
          <p:cNvSpPr>
            <a:spLocks noGrp="1"/>
          </p:cNvSpPr>
          <p:nvPr/>
        </p:nvSpPr>
        <p:spPr>
          <a:xfrm>
            <a:off x="533400" y="1257300"/>
            <a:ext cx="2667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3 ключевых вопроса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7B79B1CF-8DAC-421B-8A51-A7FE7525FA1F}"/>
              </a:ext>
            </a:extLst>
          </p:cNvPr>
          <p:cNvSpPr>
            <a:spLocks noGrp="1"/>
          </p:cNvSpPr>
          <p:nvPr/>
        </p:nvSpPr>
        <p:spPr>
          <a:xfrm>
            <a:off x="552450" y="1771650"/>
            <a:ext cx="323850" cy="323850"/>
          </a:xfrm>
          <a:prstGeom prst="ellipse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489907F-31D1-49A6-B79E-F4C010C9BB57}"/>
              </a:ext>
            </a:extLst>
          </p:cNvPr>
          <p:cNvSpPr>
            <a:spLocks noGrp="1"/>
          </p:cNvSpPr>
          <p:nvPr/>
        </p:nvSpPr>
        <p:spPr>
          <a:xfrm>
            <a:off x="552450" y="17716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5AB108-A9E2-4539-A802-CD0D82231B43}"/>
              </a:ext>
            </a:extLst>
          </p:cNvPr>
          <p:cNvSpPr>
            <a:spLocks noGrp="1"/>
          </p:cNvSpPr>
          <p:nvPr/>
        </p:nvSpPr>
        <p:spPr>
          <a:xfrm>
            <a:off x="1066800" y="1657350"/>
            <a:ext cx="447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3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Как ИИ меняет обучение, исследования и управление университетом?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4DD8F43-824B-40EB-B59C-B0377D73C40F}"/>
              </a:ext>
            </a:extLst>
          </p:cNvPr>
          <p:cNvSpPr>
            <a:spLocks noGrp="1"/>
          </p:cNvSpPr>
          <p:nvPr/>
        </p:nvSpPr>
        <p:spPr>
          <a:xfrm>
            <a:off x="552450" y="2628900"/>
            <a:ext cx="323850" cy="323850"/>
          </a:xfrm>
          <a:prstGeom prst="ellipse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2770A4A-4826-47F0-9DD9-56038ACD28D2}"/>
              </a:ext>
            </a:extLst>
          </p:cNvPr>
          <p:cNvSpPr>
            <a:spLocks noGrp="1"/>
          </p:cNvSpPr>
          <p:nvPr/>
        </p:nvSpPr>
        <p:spPr>
          <a:xfrm>
            <a:off x="552450" y="262890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8687462-CDB8-4274-A550-208292526E0A}"/>
              </a:ext>
            </a:extLst>
          </p:cNvPr>
          <p:cNvSpPr>
            <a:spLocks noGrp="1"/>
          </p:cNvSpPr>
          <p:nvPr/>
        </p:nvSpPr>
        <p:spPr>
          <a:xfrm>
            <a:off x="1066800" y="2514600"/>
            <a:ext cx="447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3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Какие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возникают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риски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и </a:t>
            </a: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необходимые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ограничения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при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внедрении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ИИ?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689E1F5-459C-4A49-8E71-D599B24D3DAB}"/>
              </a:ext>
            </a:extLst>
          </p:cNvPr>
          <p:cNvSpPr>
            <a:spLocks noGrp="1"/>
          </p:cNvSpPr>
          <p:nvPr/>
        </p:nvSpPr>
        <p:spPr>
          <a:xfrm>
            <a:off x="552450" y="3486150"/>
            <a:ext cx="323850" cy="323850"/>
          </a:xfrm>
          <a:prstGeom prst="ellipse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BE74012-A082-4C40-BA07-CF6FC21DE93F}"/>
              </a:ext>
            </a:extLst>
          </p:cNvPr>
          <p:cNvSpPr>
            <a:spLocks noGrp="1"/>
          </p:cNvSpPr>
          <p:nvPr/>
        </p:nvSpPr>
        <p:spPr>
          <a:xfrm>
            <a:off x="552450" y="34861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E799EE6-7ACD-4EED-A71B-C89CA696D9DE}"/>
              </a:ext>
            </a:extLst>
          </p:cNvPr>
          <p:cNvSpPr>
            <a:spLocks noGrp="1"/>
          </p:cNvSpPr>
          <p:nvPr/>
        </p:nvSpPr>
        <p:spPr>
          <a:xfrm>
            <a:off x="1066800" y="3371850"/>
            <a:ext cx="447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3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Что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необходимо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для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внедрения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ИИ</a:t>
            </a:r>
            <a:r>
              <a:rPr lang="ru-RU"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,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и </a:t>
            </a: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какие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решения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должен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принять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сам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университет</a:t>
            </a:r>
            <a:r>
              <a:rPr sz="13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?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D5C5F10-54B9-439B-A22A-4BA63B7CC492}"/>
              </a:ext>
            </a:extLst>
          </p:cNvPr>
          <p:cNvSpPr>
            <a:spLocks noGrp="1"/>
          </p:cNvSpPr>
          <p:nvPr/>
        </p:nvSpPr>
        <p:spPr>
          <a:xfrm>
            <a:off x="6457950" y="1257300"/>
            <a:ext cx="4000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Направления трансформации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8ED6D804-3312-4A5E-9DFF-6086A15D89BE}"/>
              </a:ext>
            </a:extLst>
          </p:cNvPr>
          <p:cNvSpPr>
            <a:spLocks noGrp="1"/>
          </p:cNvSpPr>
          <p:nvPr/>
        </p:nvSpPr>
        <p:spPr>
          <a:xfrm>
            <a:off x="6457950" y="1714500"/>
            <a:ext cx="5200650" cy="1028700"/>
          </a:xfrm>
          <a:prstGeom prst="roundRect">
            <a:avLst>
              <a:gd name="adj" fmla="val 16667"/>
            </a:avLst>
          </a:prstGeom>
          <a:solidFill>
            <a:srgbClr val="F1F5FB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411A34B-437E-4956-B325-D445BD42FDD7}"/>
              </a:ext>
            </a:extLst>
          </p:cNvPr>
          <p:cNvSpPr>
            <a:spLocks noGrp="1"/>
          </p:cNvSpPr>
          <p:nvPr/>
        </p:nvSpPr>
        <p:spPr>
          <a:xfrm>
            <a:off x="6724650" y="1847850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0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ОБРАЗОВАНИЕ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3B32968-FBBD-4DB1-BC8F-704B99D400F5}"/>
              </a:ext>
            </a:extLst>
          </p:cNvPr>
          <p:cNvSpPr>
            <a:spLocks noGrp="1"/>
          </p:cNvSpPr>
          <p:nvPr/>
        </p:nvSpPr>
        <p:spPr>
          <a:xfrm>
            <a:off x="6724650" y="2133600"/>
            <a:ext cx="457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Персонализация обучения, учебные ассистенты, обратная связь, новые форматы заданий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71DAB82E-B67A-44ED-876A-B25559DAF0B1}"/>
              </a:ext>
            </a:extLst>
          </p:cNvPr>
          <p:cNvSpPr>
            <a:spLocks noGrp="1"/>
          </p:cNvSpPr>
          <p:nvPr/>
        </p:nvSpPr>
        <p:spPr>
          <a:xfrm>
            <a:off x="6457950" y="2971800"/>
            <a:ext cx="5200650" cy="1028700"/>
          </a:xfrm>
          <a:prstGeom prst="roundRect">
            <a:avLst>
              <a:gd name="adj" fmla="val 16667"/>
            </a:avLst>
          </a:prstGeom>
          <a:solidFill>
            <a:srgbClr val="EAF2FD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9971B15-0FBE-47C3-B61E-2856F1A4BAC2}"/>
              </a:ext>
            </a:extLst>
          </p:cNvPr>
          <p:cNvSpPr>
            <a:spLocks noGrp="1"/>
          </p:cNvSpPr>
          <p:nvPr/>
        </p:nvSpPr>
        <p:spPr>
          <a:xfrm>
            <a:off x="6724650" y="3105150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0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НАУКА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96C6B93-F354-4230-9FA2-30FC15B59881}"/>
              </a:ext>
            </a:extLst>
          </p:cNvPr>
          <p:cNvSpPr>
            <a:spLocks noGrp="1"/>
          </p:cNvSpPr>
          <p:nvPr/>
        </p:nvSpPr>
        <p:spPr>
          <a:xfrm>
            <a:off x="6724650" y="3390900"/>
            <a:ext cx="457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Поиск и анализ литературы, работа с данными, моделирование, ускорение отдельных этапов исследований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476DB49A-BDC8-4D31-BE52-B812CD50F5F8}"/>
              </a:ext>
            </a:extLst>
          </p:cNvPr>
          <p:cNvSpPr>
            <a:spLocks noGrp="1"/>
          </p:cNvSpPr>
          <p:nvPr/>
        </p:nvSpPr>
        <p:spPr>
          <a:xfrm>
            <a:off x="6457950" y="4229100"/>
            <a:ext cx="5200650" cy="1028700"/>
          </a:xfrm>
          <a:prstGeom prst="roundRect">
            <a:avLst>
              <a:gd name="adj" fmla="val 16667"/>
            </a:avLst>
          </a:prstGeom>
          <a:solidFill>
            <a:srgbClr val="F1F5FB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CC699B1-22F5-4CE6-A269-2DA00171E8FF}"/>
              </a:ext>
            </a:extLst>
          </p:cNvPr>
          <p:cNvSpPr>
            <a:spLocks noGrp="1"/>
          </p:cNvSpPr>
          <p:nvPr/>
        </p:nvSpPr>
        <p:spPr>
          <a:xfrm>
            <a:off x="6724650" y="4362450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05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УПРАВЛЕНИЕ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5B0970F-F955-47FC-9593-8DC34796DD25}"/>
              </a:ext>
            </a:extLst>
          </p:cNvPr>
          <p:cNvSpPr>
            <a:spLocks noGrp="1"/>
          </p:cNvSpPr>
          <p:nvPr/>
        </p:nvSpPr>
        <p:spPr>
          <a:xfrm>
            <a:off x="6724650" y="4648200"/>
            <a:ext cx="457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LMS, BI-аналитика, поддержка приёмной кампании, документооборота, расписаний и сервисов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18204409-FDF0-4957-A866-30BF88573E5B}"/>
              </a:ext>
            </a:extLst>
          </p:cNvPr>
          <p:cNvSpPr>
            <a:spLocks noGrp="1"/>
          </p:cNvSpPr>
          <p:nvPr/>
        </p:nvSpPr>
        <p:spPr>
          <a:xfrm>
            <a:off x="533400" y="5604510"/>
            <a:ext cx="11125200" cy="933450"/>
          </a:xfrm>
          <a:prstGeom prst="roundRect">
            <a:avLst>
              <a:gd name="adj" fmla="val 20408"/>
            </a:avLst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F41055A-7715-4B21-BCC6-9160EE93FD60}"/>
              </a:ext>
            </a:extLst>
          </p:cNvPr>
          <p:cNvSpPr>
            <a:spLocks noGrp="1"/>
          </p:cNvSpPr>
          <p:nvPr/>
        </p:nvSpPr>
        <p:spPr>
          <a:xfrm>
            <a:off x="552450" y="5791200"/>
            <a:ext cx="108013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9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9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 dirty="0" err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Миссия</a:t>
            </a:r>
            <a:r>
              <a:rPr sz="19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950" b="1" dirty="0" err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университета</a:t>
            </a:r>
            <a:r>
              <a:rPr sz="19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950" b="1" dirty="0" err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связывает</a:t>
            </a:r>
            <a:r>
              <a:rPr sz="19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 ИИ с </a:t>
            </a:r>
            <a:r>
              <a:rPr sz="1950" b="1" dirty="0" err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инженерным</a:t>
            </a:r>
            <a:r>
              <a:rPr sz="19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950" b="1" dirty="0" err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образованием</a:t>
            </a:r>
            <a:r>
              <a:rPr sz="19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 и </a:t>
            </a:r>
            <a:r>
              <a:rPr sz="1950" b="1" dirty="0" err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промышленностью</a:t>
            </a:r>
            <a:r>
              <a:rPr sz="19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950" b="1" dirty="0" err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региона</a:t>
            </a:r>
            <a:endParaRPr sz="1950" b="1" dirty="0">
              <a:solidFill>
                <a:srgbClr val="FFFFFF"/>
              </a:solidFill>
              <a:latin typeface="Nimbus Sans"/>
              <a:ea typeface="Nimbus Sans"/>
              <a:cs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147892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ADDB7DC-D9A8-485A-8F83-8008ECE6F19F}"/>
              </a:ext>
            </a:extLst>
          </p:cNvPr>
          <p:cNvSpPr>
            <a:spLocks noGrp="1"/>
          </p:cNvSpPr>
          <p:nvPr/>
        </p:nvSpPr>
        <p:spPr>
          <a:xfrm>
            <a:off x="533400" y="285750"/>
            <a:ext cx="1028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Оценка готовности к внедрению ИИ в Центральной Азии и на Кавказе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312083-628E-4E28-BF2D-286D1871D54A}"/>
              </a:ext>
            </a:extLst>
          </p:cNvPr>
          <p:cNvSpPr>
            <a:spLocks noGrp="1"/>
          </p:cNvSpPr>
          <p:nvPr/>
        </p:nvSpPr>
        <p:spPr>
          <a:xfrm>
            <a:off x="533400" y="857250"/>
            <a:ext cx="11125200" cy="28575"/>
          </a:xfrm>
          <a:prstGeom prst="rect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4E39CA4-BDEA-4E8D-AEE6-7F81C384E692}"/>
              </a:ext>
            </a:extLst>
          </p:cNvPr>
          <p:cNvSpPr>
            <a:spLocks noGrp="1"/>
          </p:cNvSpPr>
          <p:nvPr/>
        </p:nvSpPr>
        <p:spPr>
          <a:xfrm>
            <a:off x="11410950" y="6168672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A2E641-65F4-406E-905B-5D9C5BA0D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53700" y="394508"/>
            <a:ext cx="933978" cy="35796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EF0CEA6-8D4C-444E-B7A2-06F5D976FA12}"/>
              </a:ext>
            </a:extLst>
          </p:cNvPr>
          <p:cNvSpPr>
            <a:spLocks noGrp="1"/>
          </p:cNvSpPr>
          <p:nvPr/>
        </p:nvSpPr>
        <p:spPr>
          <a:xfrm>
            <a:off x="533400" y="1066800"/>
            <a:ext cx="9843052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80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80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Компании</a:t>
            </a:r>
            <a:r>
              <a:rPr sz="180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80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видят</a:t>
            </a:r>
            <a:r>
              <a:rPr sz="180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80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потенциал</a:t>
            </a:r>
            <a:r>
              <a:rPr sz="180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ИИ, </a:t>
            </a:r>
            <a:r>
              <a:rPr sz="180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но</a:t>
            </a:r>
            <a:r>
              <a:rPr sz="180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80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внедрение</a:t>
            </a:r>
            <a:r>
              <a:rPr sz="180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80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сдерживают</a:t>
            </a:r>
            <a:r>
              <a:rPr sz="180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80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кадры</a:t>
            </a:r>
            <a:r>
              <a:rPr sz="180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и </a:t>
            </a:r>
            <a:r>
              <a:rPr sz="180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управленческая</a:t>
            </a:r>
            <a:r>
              <a:rPr sz="180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80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готовность</a:t>
            </a:r>
            <a:endParaRPr sz="1800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12F665F-72DF-43D2-8CAD-DDBFC0C4D40B}"/>
              </a:ext>
            </a:extLst>
          </p:cNvPr>
          <p:cNvSpPr>
            <a:spLocks noGrp="1"/>
          </p:cNvSpPr>
          <p:nvPr/>
        </p:nvSpPr>
        <p:spPr>
          <a:xfrm>
            <a:off x="533400" y="1866900"/>
            <a:ext cx="5257800" cy="1809750"/>
          </a:xfrm>
          <a:prstGeom prst="roundRect">
            <a:avLst>
              <a:gd name="adj" fmla="val 7368"/>
            </a:avLst>
          </a:prstGeom>
          <a:solidFill>
            <a:srgbClr val="F1F5FB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9B7447-B119-446D-BED0-D7462018CF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756833" y="1981200"/>
            <a:ext cx="2810933" cy="1581150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C313711-8133-492E-B257-D768F8066899}"/>
              </a:ext>
            </a:extLst>
          </p:cNvPr>
          <p:cNvSpPr>
            <a:spLocks noGrp="1"/>
          </p:cNvSpPr>
          <p:nvPr/>
        </p:nvSpPr>
        <p:spPr>
          <a:xfrm>
            <a:off x="6096000" y="1866900"/>
            <a:ext cx="5257800" cy="1809750"/>
          </a:xfrm>
          <a:prstGeom prst="roundRect">
            <a:avLst>
              <a:gd name="adj" fmla="val 7368"/>
            </a:avLst>
          </a:prstGeom>
          <a:solidFill>
            <a:srgbClr val="F1F5FB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70FD909-9E62-4CEB-842E-B4D60E86C2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319433" y="1981200"/>
            <a:ext cx="2810933" cy="1581150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E4A0BC0-F554-46A8-AA63-4B75BF78E84C}"/>
              </a:ext>
            </a:extLst>
          </p:cNvPr>
          <p:cNvSpPr>
            <a:spLocks noGrp="1"/>
          </p:cNvSpPr>
          <p:nvPr/>
        </p:nvSpPr>
        <p:spPr>
          <a:xfrm>
            <a:off x="533400" y="3905250"/>
            <a:ext cx="5257800" cy="1809750"/>
          </a:xfrm>
          <a:prstGeom prst="roundRect">
            <a:avLst>
              <a:gd name="adj" fmla="val 7368"/>
            </a:avLst>
          </a:prstGeom>
          <a:solidFill>
            <a:srgbClr val="F1F5FB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500172F-ABB4-47C8-8CC8-B8FD4E23BE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1756833" y="4019550"/>
            <a:ext cx="2810933" cy="1581150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9784804-3669-4BD6-820D-58AB5E21C012}"/>
              </a:ext>
            </a:extLst>
          </p:cNvPr>
          <p:cNvSpPr>
            <a:spLocks noGrp="1"/>
          </p:cNvSpPr>
          <p:nvPr/>
        </p:nvSpPr>
        <p:spPr>
          <a:xfrm>
            <a:off x="6096000" y="3905250"/>
            <a:ext cx="5257800" cy="1809750"/>
          </a:xfrm>
          <a:prstGeom prst="roundRect">
            <a:avLst>
              <a:gd name="adj" fmla="val 7368"/>
            </a:avLst>
          </a:prstGeom>
          <a:solidFill>
            <a:srgbClr val="F1F5FB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971F4C9-C2B9-41A7-AE99-952FB64D9C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7319433" y="4019550"/>
            <a:ext cx="2810933" cy="158115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C11E3D3-7A9A-446D-A8E5-9AEB2DD3F921}"/>
              </a:ext>
            </a:extLst>
          </p:cNvPr>
          <p:cNvSpPr>
            <a:spLocks noGrp="1"/>
          </p:cNvSpPr>
          <p:nvPr/>
        </p:nvSpPr>
        <p:spPr>
          <a:xfrm>
            <a:off x="533400" y="6515100"/>
            <a:ext cx="11125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750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750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Источник: MIT, AI Readiness Level Central Asia 2026</a:t>
            </a:r>
          </a:p>
        </p:txBody>
      </p:sp>
    </p:spTree>
    <p:extLst>
      <p:ext uri="{BB962C8B-B14F-4D97-AF65-F5344CB8AC3E}">
        <p14:creationId xmlns:p14="http://schemas.microsoft.com/office/powerpoint/2010/main" val="774515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D366AAF-BDAA-4DC1-8E18-9842E666EDDA}"/>
              </a:ext>
            </a:extLst>
          </p:cNvPr>
          <p:cNvSpPr/>
          <p:nvPr/>
        </p:nvSpPr>
        <p:spPr>
          <a:xfrm rot="16200000">
            <a:off x="6016478" y="-5082275"/>
            <a:ext cx="159045" cy="1219199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8514BE31-1E97-4312-AEF2-1E257C5502FA}"/>
              </a:ext>
            </a:extLst>
          </p:cNvPr>
          <p:cNvSpPr>
            <a:spLocks noGrp="1"/>
          </p:cNvSpPr>
          <p:nvPr/>
        </p:nvSpPr>
        <p:spPr>
          <a:xfrm rot="16200000">
            <a:off x="5557394" y="-5584907"/>
            <a:ext cx="1077218" cy="12192000"/>
          </a:xfrm>
          <a:prstGeom prst="rect">
            <a:avLst/>
          </a:prstGeom>
          <a:solidFill>
            <a:srgbClr val="F4F7FF"/>
          </a:solidFill>
          <a:ln w="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EB6FE1AB-651D-4881-BD32-09DCED9D2D09}"/>
              </a:ext>
            </a:extLst>
          </p:cNvPr>
          <p:cNvSpPr/>
          <p:nvPr/>
        </p:nvSpPr>
        <p:spPr>
          <a:xfrm>
            <a:off x="7826525" y="2057626"/>
            <a:ext cx="3544692" cy="54452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466D620C-FBF5-4E09-84A4-9F18967389B3}"/>
              </a:ext>
            </a:extLst>
          </p:cNvPr>
          <p:cNvSpPr/>
          <p:nvPr/>
        </p:nvSpPr>
        <p:spPr>
          <a:xfrm>
            <a:off x="3777777" y="2070285"/>
            <a:ext cx="3762264" cy="54452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A94C1CD0-7CC4-45E0-AF9A-8B57B3DA97AE}"/>
              </a:ext>
            </a:extLst>
          </p:cNvPr>
          <p:cNvSpPr/>
          <p:nvPr/>
        </p:nvSpPr>
        <p:spPr>
          <a:xfrm>
            <a:off x="120030" y="2056070"/>
            <a:ext cx="3544692" cy="54452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F384BC-C7B9-47FA-B7AB-B3367369C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91" y="150735"/>
            <a:ext cx="10447303" cy="713867"/>
          </a:xfrm>
        </p:spPr>
        <p:txBody>
          <a:bodyPr>
            <a:noAutofit/>
          </a:bodyPr>
          <a:lstStyle/>
          <a:p>
            <a:r>
              <a:rPr lang="ru-RU" sz="2400" b="1" u="sng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задача</a:t>
            </a:r>
            <a:r>
              <a:rPr lang="ru-RU" sz="24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Кадры для промышленной и цифровой </a:t>
            </a:r>
            <a:br>
              <a:rPr lang="ru-RU" sz="24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трансформации региона</a:t>
            </a:r>
            <a:endParaRPr lang="ru-KZ" sz="2400" b="1" dirty="0">
              <a:solidFill>
                <a:srgbClr val="1F4E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D177A7-F767-4152-ACF2-E722454AE434}"/>
              </a:ext>
            </a:extLst>
          </p:cNvPr>
          <p:cNvSpPr txBox="1"/>
          <p:nvPr/>
        </p:nvSpPr>
        <p:spPr>
          <a:xfrm>
            <a:off x="163643" y="2099246"/>
            <a:ext cx="3457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400" b="1" dirty="0"/>
              <a:t>Базовый уровень </a:t>
            </a:r>
          </a:p>
          <a:p>
            <a:pPr marL="361950" indent="-361950"/>
            <a:r>
              <a:rPr lang="ru-RU" sz="1400" dirty="0"/>
              <a:t>         для всех обучающихся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4B948E-F8E9-443E-BCBA-E7C829A53ECC}"/>
              </a:ext>
            </a:extLst>
          </p:cNvPr>
          <p:cNvSpPr txBox="1"/>
          <p:nvPr/>
        </p:nvSpPr>
        <p:spPr>
          <a:xfrm>
            <a:off x="2831372" y="3554283"/>
            <a:ext cx="5655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Трансформация роли преподавателей и обучающихся</a:t>
            </a:r>
            <a:endParaRPr lang="ru-KZ" dirty="0">
              <a:solidFill>
                <a:srgbClr val="00206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1B67E7-25A6-48A1-BF4C-7A096281D2E7}"/>
              </a:ext>
            </a:extLst>
          </p:cNvPr>
          <p:cNvSpPr txBox="1"/>
          <p:nvPr/>
        </p:nvSpPr>
        <p:spPr>
          <a:xfrm>
            <a:off x="3821391" y="2093833"/>
            <a:ext cx="3762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2. </a:t>
            </a:r>
            <a:r>
              <a:rPr lang="ru-RU" sz="1400" b="1" dirty="0"/>
              <a:t>Профессиональный уровень </a:t>
            </a:r>
          </a:p>
          <a:p>
            <a:r>
              <a:rPr lang="ru-RU" sz="1400" dirty="0"/>
              <a:t>     внутри каждой ОП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C20D546-3949-4C67-B21F-0CA6D38DC58E}"/>
              </a:ext>
            </a:extLst>
          </p:cNvPr>
          <p:cNvSpPr txBox="1"/>
          <p:nvPr/>
        </p:nvSpPr>
        <p:spPr>
          <a:xfrm>
            <a:off x="7826525" y="2088219"/>
            <a:ext cx="3762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3. </a:t>
            </a:r>
            <a:r>
              <a:rPr lang="ru-RU" sz="1400" b="1" dirty="0"/>
              <a:t>Углубленный уровень </a:t>
            </a:r>
          </a:p>
          <a:p>
            <a:r>
              <a:rPr lang="ru-RU" sz="1400" b="1" dirty="0"/>
              <a:t>     </a:t>
            </a:r>
            <a:r>
              <a:rPr lang="ru-RU" sz="1400" dirty="0"/>
              <a:t>для разработчиков и исследователей</a:t>
            </a:r>
            <a:endParaRPr lang="ru-KZ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C02842-AF0A-4CC9-9AD8-AEB722C9D330}"/>
              </a:ext>
            </a:extLst>
          </p:cNvPr>
          <p:cNvSpPr txBox="1"/>
          <p:nvPr/>
        </p:nvSpPr>
        <p:spPr>
          <a:xfrm>
            <a:off x="3326506" y="1491750"/>
            <a:ext cx="4569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3 уровня формирования компетенций</a:t>
            </a:r>
            <a:endParaRPr lang="ru-KZ" b="1" dirty="0">
              <a:solidFill>
                <a:srgbClr val="002060"/>
              </a:solidFill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79B6995D-5F5A-4725-BFBF-BE82DD1E0F59}"/>
              </a:ext>
            </a:extLst>
          </p:cNvPr>
          <p:cNvGrpSpPr/>
          <p:nvPr/>
        </p:nvGrpSpPr>
        <p:grpSpPr>
          <a:xfrm>
            <a:off x="8250914" y="3978148"/>
            <a:ext cx="3440486" cy="1822346"/>
            <a:chOff x="121321" y="3964671"/>
            <a:chExt cx="3440486" cy="182234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0F0618B-0913-42F4-9490-0BE59E835F1B}"/>
                </a:ext>
              </a:extLst>
            </p:cNvPr>
            <p:cNvSpPr txBox="1"/>
            <p:nvPr/>
          </p:nvSpPr>
          <p:spPr>
            <a:xfrm>
              <a:off x="121321" y="4463578"/>
              <a:ext cx="344048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chemeClr val="bg2">
                      <a:lumMod val="25000"/>
                    </a:schemeClr>
                  </a:solidFill>
                </a:rPr>
                <a:t>Использование креативных методов в преподавании, с углублением педагогических компетенций,  сохранением функции оценивания и постановки педагогических целей</a:t>
              </a:r>
              <a:endParaRPr lang="ru-KZ" sz="1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B6DB570-B81A-4CB5-9E0A-DF9B10610AF7}"/>
                </a:ext>
              </a:extLst>
            </p:cNvPr>
            <p:cNvSpPr txBox="1"/>
            <p:nvPr/>
          </p:nvSpPr>
          <p:spPr>
            <a:xfrm>
              <a:off x="984063" y="4160873"/>
              <a:ext cx="17214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2060"/>
                  </a:solidFill>
                </a:rPr>
                <a:t>Преподаватель</a:t>
              </a:r>
              <a:endParaRPr lang="ru-KZ" b="1" dirty="0">
                <a:solidFill>
                  <a:srgbClr val="002060"/>
                </a:solidFill>
              </a:endParaRPr>
            </a:p>
          </p:txBody>
        </p:sp>
        <p:pic>
          <p:nvPicPr>
            <p:cNvPr id="5" name="Рисунок 4" descr="Профессор">
              <a:extLst>
                <a:ext uri="{FF2B5EF4-FFF2-40B4-BE49-F238E27FC236}">
                  <a16:creationId xmlns:a16="http://schemas.microsoft.com/office/drawing/2014/main" id="{617D407B-BF45-45F0-8258-47DD3E8DD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07531" y="3964671"/>
              <a:ext cx="543906" cy="543906"/>
            </a:xfrm>
            <a:prstGeom prst="rect">
              <a:avLst/>
            </a:prstGeom>
          </p:spPr>
        </p:pic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92CA1ED0-F9C1-474C-BE95-869C467D2F6A}"/>
              </a:ext>
            </a:extLst>
          </p:cNvPr>
          <p:cNvGrpSpPr/>
          <p:nvPr/>
        </p:nvGrpSpPr>
        <p:grpSpPr>
          <a:xfrm>
            <a:off x="212392" y="4126003"/>
            <a:ext cx="2908662" cy="1616342"/>
            <a:chOff x="3561808" y="4065873"/>
            <a:chExt cx="2908662" cy="161634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8C1035A-6A7E-4DE9-AA0C-2E3497B1C1E6}"/>
                </a:ext>
              </a:extLst>
            </p:cNvPr>
            <p:cNvSpPr txBox="1"/>
            <p:nvPr/>
          </p:nvSpPr>
          <p:spPr>
            <a:xfrm>
              <a:off x="3561808" y="4481886"/>
              <a:ext cx="290866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2">
                      <a:lumMod val="25000"/>
                    </a:schemeClr>
                  </a:solidFill>
                </a:rPr>
                <a:t>Проверка ИИ-ответов, формулирование запросов, самостоятельное обоснование выводов</a:t>
              </a:r>
              <a:endParaRPr lang="ru-KZ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557E26F-7162-400D-A155-E0619B39BFFE}"/>
                </a:ext>
              </a:extLst>
            </p:cNvPr>
            <p:cNvSpPr txBox="1"/>
            <p:nvPr/>
          </p:nvSpPr>
          <p:spPr>
            <a:xfrm>
              <a:off x="4542733" y="4090685"/>
              <a:ext cx="877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2060"/>
                  </a:solidFill>
                </a:rPr>
                <a:t>Студент</a:t>
              </a:r>
              <a:endParaRPr lang="ru-KZ" b="1" dirty="0">
                <a:solidFill>
                  <a:srgbClr val="002060"/>
                </a:solidFill>
              </a:endParaRPr>
            </a:p>
          </p:txBody>
        </p:sp>
        <p:pic>
          <p:nvPicPr>
            <p:cNvPr id="7" name="Рисунок 6" descr="Рюкзак">
              <a:extLst>
                <a:ext uri="{FF2B5EF4-FFF2-40B4-BE49-F238E27FC236}">
                  <a16:creationId xmlns:a16="http://schemas.microsoft.com/office/drawing/2014/main" id="{B2C86353-FC11-48AF-AB6E-08A01AD18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972133" y="4065873"/>
              <a:ext cx="452416" cy="495584"/>
            </a:xfrm>
            <a:prstGeom prst="rect">
              <a:avLst/>
            </a:prstGeom>
          </p:spPr>
        </p:pic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DA7B07B-18E0-4CE3-BC72-512841BE12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35" y="3879359"/>
            <a:ext cx="4260816" cy="239798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2F975AD-8BD6-4BA7-9C2C-795B3C3D60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731" y="171088"/>
            <a:ext cx="1174972" cy="450454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5940B79-8DFF-22F0-7F1D-AC977CB86FCD}"/>
              </a:ext>
            </a:extLst>
          </p:cNvPr>
          <p:cNvSpPr>
            <a:spLocks noGrp="1"/>
          </p:cNvSpPr>
          <p:nvPr/>
        </p:nvSpPr>
        <p:spPr>
          <a:xfrm>
            <a:off x="11595100" y="6489659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0</a:t>
            </a:r>
            <a:r>
              <a:rPr lang="ru-RU" sz="1125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7</a:t>
            </a:r>
            <a:endParaRPr sz="1125" b="1" dirty="0">
              <a:solidFill>
                <a:srgbClr val="1455C0"/>
              </a:solidFill>
              <a:latin typeface="Nimbus Sans"/>
              <a:ea typeface="Nimbus Sans"/>
              <a:cs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771814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DB6910-8CBF-6749-75A4-54747D1C2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D2A5E11C-05C8-FF08-3FA8-23D339AFD647}"/>
              </a:ext>
            </a:extLst>
          </p:cNvPr>
          <p:cNvSpPr>
            <a:spLocks noGrp="1"/>
          </p:cNvSpPr>
          <p:nvPr/>
        </p:nvSpPr>
        <p:spPr>
          <a:xfrm>
            <a:off x="504825" y="27306"/>
            <a:ext cx="1028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2 </a:t>
            </a:r>
            <a:r>
              <a:rPr sz="22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задача</a:t>
            </a:r>
            <a:r>
              <a:rPr sz="22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: </a:t>
            </a:r>
            <a:r>
              <a:rPr sz="22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Исследования</a:t>
            </a:r>
            <a:r>
              <a:rPr sz="22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и </a:t>
            </a:r>
            <a:r>
              <a:rPr sz="22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связь</a:t>
            </a:r>
            <a:r>
              <a:rPr sz="2250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с </a:t>
            </a:r>
            <a:r>
              <a:rPr sz="2250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промышленностью</a:t>
            </a:r>
            <a:endParaRPr sz="2250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A3297DE-0837-9A3A-33DD-D61EEDB31ECB}"/>
              </a:ext>
            </a:extLst>
          </p:cNvPr>
          <p:cNvSpPr>
            <a:spLocks noGrp="1"/>
          </p:cNvSpPr>
          <p:nvPr/>
        </p:nvSpPr>
        <p:spPr>
          <a:xfrm>
            <a:off x="357151" y="563574"/>
            <a:ext cx="11125200" cy="28575"/>
          </a:xfrm>
          <a:prstGeom prst="rect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D007D4C-EEF0-3EAB-BB19-052E1B345B62}"/>
              </a:ext>
            </a:extLst>
          </p:cNvPr>
          <p:cNvSpPr>
            <a:spLocks noGrp="1"/>
          </p:cNvSpPr>
          <p:nvPr/>
        </p:nvSpPr>
        <p:spPr>
          <a:xfrm>
            <a:off x="11437056" y="6339672"/>
            <a:ext cx="495300" cy="33609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125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09</a:t>
            </a:r>
            <a:endParaRPr sz="1125" b="1" dirty="0">
              <a:solidFill>
                <a:srgbClr val="1455C0"/>
              </a:solidFill>
              <a:latin typeface="Nimbus Sans"/>
              <a:ea typeface="Nimbus Sans"/>
              <a:cs typeface="Nimbus San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6F57DF-DF38-4785-A8CA-DC68A585A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77014" y="115351"/>
            <a:ext cx="990870" cy="37977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D4CFB4B-C4F8-7687-5282-C2F9226DF082}"/>
              </a:ext>
            </a:extLst>
          </p:cNvPr>
          <p:cNvSpPr>
            <a:spLocks noGrp="1"/>
          </p:cNvSpPr>
          <p:nvPr/>
        </p:nvSpPr>
        <p:spPr>
          <a:xfrm>
            <a:off x="533400" y="164093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F480F87-71AB-5A70-7F4F-531D14037510}"/>
              </a:ext>
            </a:extLst>
          </p:cNvPr>
          <p:cNvSpPr>
            <a:spLocks noGrp="1"/>
          </p:cNvSpPr>
          <p:nvPr/>
        </p:nvSpPr>
        <p:spPr>
          <a:xfrm>
            <a:off x="533400" y="227221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E751CBC-204A-D62E-3852-4D0888FA1289}"/>
              </a:ext>
            </a:extLst>
          </p:cNvPr>
          <p:cNvSpPr>
            <a:spLocks noGrp="1"/>
          </p:cNvSpPr>
          <p:nvPr/>
        </p:nvSpPr>
        <p:spPr>
          <a:xfrm>
            <a:off x="533400" y="2882464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3AFD0641-AD93-7FEF-2321-468607BF570A}"/>
              </a:ext>
            </a:extLst>
          </p:cNvPr>
          <p:cNvSpPr>
            <a:spLocks noGrp="1"/>
          </p:cNvSpPr>
          <p:nvPr/>
        </p:nvSpPr>
        <p:spPr>
          <a:xfrm>
            <a:off x="374098" y="4430998"/>
            <a:ext cx="4477456" cy="1619250"/>
          </a:xfrm>
          <a:prstGeom prst="roundRect">
            <a:avLst>
              <a:gd name="adj" fmla="val 11765"/>
            </a:avLst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E769C63-9B49-2BB3-57FB-36FB8ECBBC55}"/>
              </a:ext>
            </a:extLst>
          </p:cNvPr>
          <p:cNvSpPr>
            <a:spLocks noGrp="1"/>
          </p:cNvSpPr>
          <p:nvPr/>
        </p:nvSpPr>
        <p:spPr>
          <a:xfrm>
            <a:off x="756885" y="4738709"/>
            <a:ext cx="42481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dirty="0" err="1">
                <a:latin typeface="Nimbus Sans"/>
                <a:ea typeface="Nimbus Sans"/>
                <a:cs typeface="Nimbus Sans"/>
              </a:rPr>
              <a:t>Отраслевые</a:t>
            </a:r>
            <a:r>
              <a:rPr sz="1650" b="1" dirty="0">
                <a:latin typeface="Nimbus Sans"/>
                <a:ea typeface="Nimbus Sans"/>
                <a:cs typeface="Nimbus Sans"/>
              </a:rPr>
              <a:t> </a:t>
            </a:r>
            <a:r>
              <a:rPr sz="1650" b="1" dirty="0" err="1">
                <a:latin typeface="Nimbus Sans"/>
                <a:ea typeface="Nimbus Sans"/>
                <a:cs typeface="Nimbus Sans"/>
              </a:rPr>
              <a:t>проекты</a:t>
            </a:r>
            <a:r>
              <a:rPr lang="ru-RU" sz="1650" b="1" dirty="0">
                <a:latin typeface="Nimbus Sans"/>
                <a:ea typeface="Nimbus Sans"/>
                <a:cs typeface="Nimbus Sans"/>
              </a:rPr>
              <a:t>: </a:t>
            </a:r>
          </a:p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dirty="0" err="1">
                <a:latin typeface="Nimbus Sans"/>
                <a:ea typeface="Nimbus Sans"/>
                <a:cs typeface="Nimbus Sans"/>
              </a:rPr>
              <a:t>конкретный</a:t>
            </a:r>
            <a:r>
              <a:rPr sz="1650" b="1" dirty="0">
                <a:latin typeface="Nimbus Sans"/>
                <a:ea typeface="Nimbus Sans"/>
                <a:cs typeface="Nimbus Sans"/>
              </a:rPr>
              <a:t> </a:t>
            </a:r>
            <a:r>
              <a:rPr sz="1650" b="1" dirty="0" err="1">
                <a:latin typeface="Nimbus Sans"/>
                <a:ea typeface="Nimbus Sans"/>
                <a:cs typeface="Nimbus Sans"/>
              </a:rPr>
              <a:t>заказчик</a:t>
            </a:r>
            <a:r>
              <a:rPr sz="1650" b="1" dirty="0">
                <a:latin typeface="Nimbus Sans"/>
                <a:ea typeface="Nimbus Sans"/>
                <a:cs typeface="Nimbus Sans"/>
              </a:rPr>
              <a:t>, </a:t>
            </a:r>
            <a:endParaRPr lang="ru-RU" sz="1650" b="1" dirty="0">
              <a:latin typeface="Nimbus Sans"/>
              <a:ea typeface="Nimbus Sans"/>
              <a:cs typeface="Nimbus Sans"/>
            </a:endParaRPr>
          </a:p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dirty="0" err="1">
                <a:latin typeface="Nimbus Sans"/>
                <a:ea typeface="Nimbus Sans"/>
                <a:cs typeface="Nimbus Sans"/>
              </a:rPr>
              <a:t>измеримая</a:t>
            </a:r>
            <a:r>
              <a:rPr sz="1650" b="1" dirty="0">
                <a:latin typeface="Nimbus Sans"/>
                <a:ea typeface="Nimbus Sans"/>
                <a:cs typeface="Nimbus Sans"/>
              </a:rPr>
              <a:t> </a:t>
            </a:r>
            <a:r>
              <a:rPr sz="1650" b="1" dirty="0" err="1">
                <a:latin typeface="Nimbus Sans"/>
                <a:ea typeface="Nimbus Sans"/>
                <a:cs typeface="Nimbus Sans"/>
              </a:rPr>
              <a:t>проблема</a:t>
            </a:r>
            <a:r>
              <a:rPr lang="ru-RU" sz="1650" b="1" dirty="0">
                <a:latin typeface="Nimbus Sans"/>
                <a:ea typeface="Nimbus Sans"/>
                <a:cs typeface="Nimbus Sans"/>
              </a:rPr>
              <a:t>, </a:t>
            </a:r>
          </a:p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dirty="0" err="1">
                <a:latin typeface="Nimbus Sans"/>
                <a:ea typeface="Nimbus Sans"/>
                <a:cs typeface="Nimbus Sans"/>
              </a:rPr>
              <a:t>доступ</a:t>
            </a:r>
            <a:r>
              <a:rPr sz="1650" b="1" dirty="0">
                <a:latin typeface="Nimbus Sans"/>
                <a:ea typeface="Nimbus Sans"/>
                <a:cs typeface="Nimbus Sans"/>
              </a:rPr>
              <a:t> к </a:t>
            </a:r>
            <a:r>
              <a:rPr sz="1650" b="1" dirty="0" err="1">
                <a:latin typeface="Nimbus Sans"/>
                <a:ea typeface="Nimbus Sans"/>
                <a:cs typeface="Nimbus Sans"/>
              </a:rPr>
              <a:t>качественным</a:t>
            </a:r>
            <a:r>
              <a:rPr sz="1650" b="1" dirty="0">
                <a:latin typeface="Nimbus Sans"/>
                <a:ea typeface="Nimbus Sans"/>
                <a:cs typeface="Nimbus Sans"/>
              </a:rPr>
              <a:t> </a:t>
            </a:r>
            <a:r>
              <a:rPr sz="1650" b="1" dirty="0" err="1">
                <a:latin typeface="Nimbus Sans"/>
                <a:ea typeface="Nimbus Sans"/>
                <a:cs typeface="Nimbus Sans"/>
              </a:rPr>
              <a:t>данным</a:t>
            </a:r>
            <a:endParaRPr sz="1650" b="1" dirty="0">
              <a:latin typeface="Nimbus Sans"/>
              <a:ea typeface="Nimbus Sans"/>
              <a:cs typeface="Nimbus Sans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263500-DDEE-E5B0-8FBF-BA3D79119D68}"/>
              </a:ext>
            </a:extLst>
          </p:cNvPr>
          <p:cNvSpPr>
            <a:spLocks noGrp="1"/>
          </p:cNvSpPr>
          <p:nvPr/>
        </p:nvSpPr>
        <p:spPr>
          <a:xfrm>
            <a:off x="2409219" y="1373401"/>
            <a:ext cx="3810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Три</a:t>
            </a:r>
            <a:r>
              <a:rPr sz="15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500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урока</a:t>
            </a:r>
            <a:r>
              <a:rPr sz="15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500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для</a:t>
            </a:r>
            <a:r>
              <a:rPr sz="15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500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университета</a:t>
            </a:r>
            <a:endParaRPr sz="1500" b="1" dirty="0">
              <a:solidFill>
                <a:srgbClr val="1455C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E772E9B-7584-4F28-D49D-154E5DC8F16D}"/>
              </a:ext>
            </a:extLst>
          </p:cNvPr>
          <p:cNvSpPr>
            <a:spLocks noGrp="1"/>
          </p:cNvSpPr>
          <p:nvPr/>
        </p:nvSpPr>
        <p:spPr>
          <a:xfrm>
            <a:off x="2082850" y="1663592"/>
            <a:ext cx="552450" cy="41880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100" b="1">
                <a:solidFill>
                  <a:srgbClr val="E6A84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2100" b="1">
                <a:solidFill>
                  <a:srgbClr val="E6A846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 dirty="0">
                <a:solidFill>
                  <a:srgbClr val="E6A846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5BCE9A2-300A-16FD-9850-3E3F8FF84F30}"/>
              </a:ext>
            </a:extLst>
          </p:cNvPr>
          <p:cNvSpPr>
            <a:spLocks noGrp="1"/>
          </p:cNvSpPr>
          <p:nvPr/>
        </p:nvSpPr>
        <p:spPr>
          <a:xfrm>
            <a:off x="2479583" y="1620079"/>
            <a:ext cx="43243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42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Междисциплинарность</a:t>
            </a:r>
            <a:endParaRPr sz="1425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2D659E9-763D-FFE2-D7E3-58CBFFC1B95E}"/>
              </a:ext>
            </a:extLst>
          </p:cNvPr>
          <p:cNvSpPr>
            <a:spLocks noGrp="1"/>
          </p:cNvSpPr>
          <p:nvPr/>
        </p:nvSpPr>
        <p:spPr>
          <a:xfrm>
            <a:off x="6191250" y="2381250"/>
            <a:ext cx="5029200" cy="9525"/>
          </a:xfrm>
          <a:prstGeom prst="rect">
            <a:avLst/>
          </a:prstGeom>
          <a:solidFill>
            <a:srgbClr val="D7E0EC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7B22DE1-E970-46BB-28F9-C0AA35A3AE3E}"/>
              </a:ext>
            </a:extLst>
          </p:cNvPr>
          <p:cNvSpPr>
            <a:spLocks noGrp="1"/>
          </p:cNvSpPr>
          <p:nvPr/>
        </p:nvSpPr>
        <p:spPr>
          <a:xfrm>
            <a:off x="2082850" y="2150923"/>
            <a:ext cx="552450" cy="41219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100" b="1">
                <a:solidFill>
                  <a:srgbClr val="E6A84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2100" b="1">
                <a:solidFill>
                  <a:srgbClr val="E6A846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 dirty="0">
                <a:solidFill>
                  <a:srgbClr val="E6A846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E30596F-D25B-124C-3FBD-89A0BEEB4000}"/>
              </a:ext>
            </a:extLst>
          </p:cNvPr>
          <p:cNvSpPr>
            <a:spLocks noGrp="1"/>
          </p:cNvSpPr>
          <p:nvPr/>
        </p:nvSpPr>
        <p:spPr>
          <a:xfrm>
            <a:off x="2479583" y="2073859"/>
            <a:ext cx="43243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42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Проверка</a:t>
            </a:r>
            <a:r>
              <a:rPr sz="142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42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качества</a:t>
            </a:r>
            <a:r>
              <a:rPr sz="142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42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научных</a:t>
            </a:r>
            <a:r>
              <a:rPr sz="142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42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данных</a:t>
            </a:r>
            <a:endParaRPr sz="1425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BC16C67-541F-503A-5BD0-C0926DE9892C}"/>
              </a:ext>
            </a:extLst>
          </p:cNvPr>
          <p:cNvSpPr>
            <a:spLocks noGrp="1"/>
          </p:cNvSpPr>
          <p:nvPr/>
        </p:nvSpPr>
        <p:spPr>
          <a:xfrm>
            <a:off x="6191250" y="3371850"/>
            <a:ext cx="5029200" cy="9525"/>
          </a:xfrm>
          <a:prstGeom prst="rect">
            <a:avLst/>
          </a:prstGeom>
          <a:solidFill>
            <a:srgbClr val="D7E0EC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38D954B-A001-A6B7-1C09-3779E3676196}"/>
              </a:ext>
            </a:extLst>
          </p:cNvPr>
          <p:cNvSpPr>
            <a:spLocks noGrp="1"/>
          </p:cNvSpPr>
          <p:nvPr/>
        </p:nvSpPr>
        <p:spPr>
          <a:xfrm>
            <a:off x="2082850" y="2601648"/>
            <a:ext cx="5524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100" b="1">
                <a:solidFill>
                  <a:srgbClr val="E6A84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2100" b="1">
                <a:solidFill>
                  <a:srgbClr val="E6A846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 dirty="0">
                <a:solidFill>
                  <a:srgbClr val="E6A846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C4079E9-1E18-CB6D-00DA-129C223DE516}"/>
              </a:ext>
            </a:extLst>
          </p:cNvPr>
          <p:cNvSpPr>
            <a:spLocks noGrp="1"/>
          </p:cNvSpPr>
          <p:nvPr/>
        </p:nvSpPr>
        <p:spPr>
          <a:xfrm>
            <a:off x="2459214" y="2604053"/>
            <a:ext cx="43243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42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Баланс</a:t>
            </a:r>
            <a:r>
              <a:rPr sz="142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42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между</a:t>
            </a:r>
            <a:r>
              <a:rPr sz="142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42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научной</a:t>
            </a:r>
            <a:r>
              <a:rPr sz="142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42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амбицией</a:t>
            </a:r>
            <a:r>
              <a:rPr sz="142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, </a:t>
            </a:r>
            <a:endParaRPr lang="ru-RU" sz="1425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  <a:p>
            <a:pPr algn="l">
              <a:defRPr sz="142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внедрением</a:t>
            </a:r>
            <a:r>
              <a:rPr sz="142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и </a:t>
            </a:r>
            <a:r>
              <a:rPr sz="142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ответственностью</a:t>
            </a:r>
            <a:endParaRPr sz="1425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718BAE0-476E-050E-40B5-20B4C1C91950}"/>
              </a:ext>
            </a:extLst>
          </p:cNvPr>
          <p:cNvSpPr>
            <a:spLocks noGrp="1"/>
          </p:cNvSpPr>
          <p:nvPr/>
        </p:nvSpPr>
        <p:spPr>
          <a:xfrm>
            <a:off x="6191250" y="4362450"/>
            <a:ext cx="5029200" cy="9525"/>
          </a:xfrm>
          <a:prstGeom prst="rect">
            <a:avLst/>
          </a:prstGeom>
          <a:solidFill>
            <a:srgbClr val="D7E0EC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A623FFE-2CFA-24A6-6AEF-BA1AD239C6CB}"/>
              </a:ext>
            </a:extLst>
          </p:cNvPr>
          <p:cNvSpPr>
            <a:spLocks noGrp="1"/>
          </p:cNvSpPr>
          <p:nvPr/>
        </p:nvSpPr>
        <p:spPr>
          <a:xfrm>
            <a:off x="5277954" y="4430998"/>
            <a:ext cx="1545167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3150" b="1">
                <a:solidFill>
                  <a:srgbClr val="E6A84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3150" b="1">
                <a:solidFill>
                  <a:srgbClr val="E6A846"/>
                </a:solidFill>
                <a:latin typeface="Nimbus Sans"/>
                <a:ea typeface="Nimbus Sans"/>
                <a:cs typeface="Nimbus Sans"/>
              </a:defRPr>
            </a:pPr>
            <a:r>
              <a:rPr sz="3150" b="1" dirty="0" err="1">
                <a:solidFill>
                  <a:srgbClr val="E6A846"/>
                </a:solidFill>
                <a:latin typeface="Nimbus Sans"/>
                <a:ea typeface="Nimbus Sans"/>
                <a:cs typeface="Nimbus Sans"/>
              </a:rPr>
              <a:t>QarTech</a:t>
            </a:r>
            <a:endParaRPr sz="3150" b="1" dirty="0">
              <a:solidFill>
                <a:srgbClr val="E6A846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7B18902-F8DA-793B-E189-A1C7F49ABC64}"/>
              </a:ext>
            </a:extLst>
          </p:cNvPr>
          <p:cNvSpPr>
            <a:spLocks noGrp="1"/>
          </p:cNvSpPr>
          <p:nvPr/>
        </p:nvSpPr>
        <p:spPr>
          <a:xfrm>
            <a:off x="6995844" y="5057521"/>
            <a:ext cx="4477456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275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400" b="1" dirty="0">
                <a:latin typeface="Nimbus Sans"/>
                <a:ea typeface="Nimbus Sans"/>
                <a:cs typeface="Nimbus Sans"/>
              </a:rPr>
              <a:t>От постановки задачи до прототипа</a:t>
            </a:r>
          </a:p>
          <a:p>
            <a:pPr algn="ctr">
              <a:defRPr sz="1275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400" b="1" dirty="0">
                <a:latin typeface="Nimbus Sans"/>
                <a:ea typeface="Nimbus Sans"/>
                <a:cs typeface="Nimbus Sans"/>
              </a:rPr>
              <a:t> и пилотного внедрения:</a:t>
            </a:r>
          </a:p>
          <a:p>
            <a:pPr marL="285750" indent="-285750">
              <a:buFont typeface="Arial" panose="020B0604020202020204" pitchFamily="34" charset="0"/>
              <a:buChar char="•"/>
              <a:defRPr sz="1275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40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Прогнозирование износа оборудования и отказов;</a:t>
            </a:r>
          </a:p>
          <a:p>
            <a:pPr marL="285750" indent="-285750">
              <a:buFont typeface="Arial" panose="020B0604020202020204" pitchFamily="34" charset="0"/>
              <a:buChar char="•"/>
              <a:defRPr sz="1275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40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Цифровые двойники отдельных производственных процессов; </a:t>
            </a:r>
          </a:p>
          <a:p>
            <a:pPr marL="285750" indent="-285750">
              <a:buFont typeface="Arial" panose="020B0604020202020204" pitchFamily="34" charset="0"/>
              <a:buChar char="•"/>
              <a:defRPr sz="1275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40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Анализ энергоэффективности и поиск потерь;</a:t>
            </a:r>
          </a:p>
          <a:p>
            <a:pPr marL="285750" indent="-285750">
              <a:buFont typeface="Arial" panose="020B0604020202020204" pitchFamily="34" charset="0"/>
              <a:buChar char="•"/>
              <a:defRPr sz="1275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40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Компьютерное зрение для контроля качества или соблюдения требований безопасности;</a:t>
            </a:r>
          </a:p>
          <a:p>
            <a:pPr marL="285750" indent="-285750">
              <a:buFont typeface="Arial" panose="020B0604020202020204" pitchFamily="34" charset="0"/>
              <a:buChar char="•"/>
              <a:defRPr sz="1275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40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Анализ транспортных потоков;</a:t>
            </a:r>
          </a:p>
          <a:p>
            <a:pPr marL="285750" indent="-285750">
              <a:buFont typeface="Arial" panose="020B0604020202020204" pitchFamily="34" charset="0"/>
              <a:buChar char="•"/>
              <a:defRPr sz="1275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40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Анализ геологических, технологических и эксплуатационных данных.</a:t>
            </a:r>
            <a:endParaRPr sz="1400" b="0" dirty="0">
              <a:solidFill>
                <a:srgbClr val="667085"/>
              </a:solidFill>
              <a:latin typeface="Nimbus Sans"/>
              <a:ea typeface="Nimbus Sans"/>
              <a:cs typeface="Nimbus Sans"/>
            </a:endParaRPr>
          </a:p>
        </p:txBody>
      </p:sp>
      <p:pic>
        <p:nvPicPr>
          <p:cNvPr id="32" name="Picture 2" descr="The Infinity Machine">
            <a:extLst>
              <a:ext uri="{FF2B5EF4-FFF2-40B4-BE49-F238E27FC236}">
                <a16:creationId xmlns:a16="http://schemas.microsoft.com/office/drawing/2014/main" id="{E3C5B3D0-C1BA-1C5A-8C72-E359FCCD1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36" y="1373401"/>
            <a:ext cx="1461094" cy="232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E7562B3-4917-AF65-0B93-4147A6A90C56}"/>
              </a:ext>
            </a:extLst>
          </p:cNvPr>
          <p:cNvSpPr txBox="1"/>
          <p:nvPr/>
        </p:nvSpPr>
        <p:spPr>
          <a:xfrm>
            <a:off x="6360139" y="785511"/>
            <a:ext cx="5748867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82F66"/>
                </a:solidFill>
                <a:latin typeface="Nimbus Sans"/>
              </a:rPr>
              <a:t>Выбор пилотов вместе с промышленными партнёрами</a:t>
            </a:r>
            <a:r>
              <a:rPr lang="ru-RU" sz="1400" dirty="0">
                <a:solidFill>
                  <a:srgbClr val="082F66"/>
                </a:solidFill>
                <a:latin typeface="Nimbus Sans"/>
              </a:rPr>
              <a:t>: </a:t>
            </a:r>
          </a:p>
          <a:p>
            <a:r>
              <a:rPr lang="ru-RU" sz="1400" b="1" dirty="0">
                <a:solidFill>
                  <a:srgbClr val="082F66"/>
                </a:solidFill>
                <a:latin typeface="Nimbus Sans"/>
              </a:rPr>
              <a:t>Предприятие</a:t>
            </a:r>
            <a:r>
              <a:rPr lang="ru-RU" sz="1400" dirty="0">
                <a:solidFill>
                  <a:srgbClr val="082F66"/>
                </a:solidFill>
                <a:latin typeface="Nimbus Sans"/>
              </a:rPr>
              <a:t> формулирует реальную задачу, </a:t>
            </a:r>
          </a:p>
          <a:p>
            <a:r>
              <a:rPr lang="ru-RU" sz="1400" b="1" dirty="0">
                <a:solidFill>
                  <a:srgbClr val="082F66"/>
                </a:solidFill>
                <a:latin typeface="Nimbus Sans"/>
              </a:rPr>
              <a:t>Университет</a:t>
            </a:r>
            <a:r>
              <a:rPr lang="ru-RU" sz="1400" dirty="0">
                <a:solidFill>
                  <a:srgbClr val="082F66"/>
                </a:solidFill>
                <a:latin typeface="Nimbus Sans"/>
              </a:rPr>
              <a:t> подбирает команду исследователей, </a:t>
            </a:r>
          </a:p>
          <a:p>
            <a:r>
              <a:rPr lang="ru-RU" sz="1400" b="1" dirty="0">
                <a:solidFill>
                  <a:srgbClr val="082F66"/>
                </a:solidFill>
                <a:latin typeface="Nimbus Sans"/>
              </a:rPr>
              <a:t>Результат</a:t>
            </a:r>
            <a:r>
              <a:rPr lang="ru-RU" sz="1400" dirty="0">
                <a:solidFill>
                  <a:srgbClr val="082F66"/>
                </a:solidFill>
                <a:latin typeface="Nimbus Sans"/>
              </a:rPr>
              <a:t> оценивается по заранее согласованным критериям.</a:t>
            </a:r>
          </a:p>
          <a:p>
            <a:endParaRPr lang="ru-RU" sz="1400" dirty="0">
              <a:solidFill>
                <a:srgbClr val="082F66"/>
              </a:solidFill>
              <a:latin typeface="Nimbus Sans"/>
            </a:endParaRPr>
          </a:p>
          <a:p>
            <a:r>
              <a:rPr lang="ru-RU" sz="1400" b="1" dirty="0">
                <a:solidFill>
                  <a:srgbClr val="082F66"/>
                </a:solidFill>
                <a:latin typeface="Nimbus Sans"/>
              </a:rPr>
              <a:t>Производственные данные</a:t>
            </a:r>
            <a:r>
              <a:rPr lang="ru-RU" sz="1400" dirty="0">
                <a:solidFill>
                  <a:srgbClr val="082F66"/>
                </a:solidFill>
                <a:latin typeface="Nimbus Sans"/>
              </a:rPr>
              <a:t>:  Данные предприятий могут быть конфиденциальными или чувствительными. Поэтому до начала проекта нужно определить, какие данные разрешено использовать, </a:t>
            </a:r>
          </a:p>
          <a:p>
            <a:r>
              <a:rPr lang="ru-RU" sz="1400" dirty="0">
                <a:solidFill>
                  <a:srgbClr val="082F66"/>
                </a:solidFill>
                <a:latin typeface="Nimbus Sans"/>
              </a:rPr>
              <a:t>где они будут храниться, кто получит к ним доступ,</a:t>
            </a:r>
          </a:p>
          <a:p>
            <a:r>
              <a:rPr lang="ru-RU" sz="1400" dirty="0">
                <a:solidFill>
                  <a:srgbClr val="082F66"/>
                </a:solidFill>
                <a:latin typeface="Nimbus Sans"/>
              </a:rPr>
              <a:t>как публиковать результаты.</a:t>
            </a:r>
          </a:p>
          <a:p>
            <a:endParaRPr lang="ru-RU" sz="1400" dirty="0">
              <a:solidFill>
                <a:srgbClr val="082F66"/>
              </a:solidFill>
              <a:latin typeface="Nimbus Sans"/>
            </a:endParaRPr>
          </a:p>
          <a:p>
            <a:r>
              <a:rPr lang="ru-RU" sz="1400" b="1" dirty="0">
                <a:solidFill>
                  <a:srgbClr val="082F66"/>
                </a:solidFill>
                <a:latin typeface="Nimbus Sans"/>
              </a:rPr>
              <a:t>Безопасность инженерных решений</a:t>
            </a:r>
            <a:r>
              <a:rPr lang="ru-RU" sz="1400" dirty="0">
                <a:solidFill>
                  <a:srgbClr val="082F66"/>
                </a:solidFill>
                <a:latin typeface="Nimbus Sans"/>
              </a:rPr>
              <a:t>:  В проектах, связанных с производством, энергетикой и инфраструктурой, ответ ИИ нельзя принимать без инженерной проверки. </a:t>
            </a:r>
          </a:p>
          <a:p>
            <a:r>
              <a:rPr lang="ru-RU" sz="1400" dirty="0">
                <a:solidFill>
                  <a:srgbClr val="082F66"/>
                </a:solidFill>
                <a:latin typeface="Nimbus Sans"/>
              </a:rPr>
              <a:t>Нужно чётко определить, </a:t>
            </a:r>
            <a:r>
              <a:rPr lang="ru-RU" sz="1400" b="1" dirty="0">
                <a:solidFill>
                  <a:srgbClr val="082F66"/>
                </a:solidFill>
                <a:latin typeface="Nimbus Sans"/>
              </a:rPr>
              <a:t>кто отвечает за итоговое решение</a:t>
            </a:r>
            <a:r>
              <a:rPr lang="ru-RU" sz="1400" dirty="0">
                <a:solidFill>
                  <a:srgbClr val="082F66"/>
                </a:solidFill>
                <a:latin typeface="Nimbus Sans"/>
              </a:rPr>
              <a:t>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6A9B95F-C290-44F9-493C-0F6B2630F60D}"/>
              </a:ext>
            </a:extLst>
          </p:cNvPr>
          <p:cNvSpPr txBox="1"/>
          <p:nvPr/>
        </p:nvSpPr>
        <p:spPr>
          <a:xfrm>
            <a:off x="480836" y="662555"/>
            <a:ext cx="53348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600" b="1" dirty="0">
                <a:solidFill>
                  <a:srgbClr val="1455C0"/>
                </a:solidFill>
                <a:latin typeface="Nimbus Sans"/>
              </a:rPr>
              <a:t>Sebastian Mallaby</a:t>
            </a:r>
            <a:r>
              <a:rPr lang="ru-RU" sz="1600" b="1" dirty="0">
                <a:solidFill>
                  <a:srgbClr val="1455C0"/>
                </a:solidFill>
                <a:latin typeface="Nimbus Sans"/>
              </a:rPr>
              <a:t> </a:t>
            </a:r>
            <a:r>
              <a:rPr lang="en-US" sz="1600" b="1" dirty="0">
                <a:solidFill>
                  <a:srgbClr val="1455C0"/>
                </a:solidFill>
                <a:latin typeface="Nimbus Sans"/>
              </a:rPr>
              <a:t>«The Infinity Machine: Demis Hassabis, DeepMind, and the Quest for</a:t>
            </a:r>
            <a:r>
              <a:rPr lang="ru-RU" sz="1600" b="1" dirty="0">
                <a:solidFill>
                  <a:srgbClr val="1455C0"/>
                </a:solidFill>
                <a:latin typeface="Nimbus Sans"/>
              </a:rPr>
              <a:t> </a:t>
            </a:r>
            <a:r>
              <a:rPr lang="en-US" sz="1600" b="1" dirty="0">
                <a:solidFill>
                  <a:srgbClr val="1455C0"/>
                </a:solidFill>
                <a:latin typeface="Nimbus Sans"/>
              </a:rPr>
              <a:t> Superintelligence»</a:t>
            </a:r>
            <a:endParaRPr lang="ru-RU" sz="1600" b="1" dirty="0">
              <a:solidFill>
                <a:srgbClr val="1455C0"/>
              </a:solidFill>
              <a:latin typeface="Nimbus San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FF137D-3BAA-16DC-A4E7-BB048EE6D297}"/>
              </a:ext>
            </a:extLst>
          </p:cNvPr>
          <p:cNvSpPr txBox="1"/>
          <p:nvPr/>
        </p:nvSpPr>
        <p:spPr>
          <a:xfrm>
            <a:off x="2055442" y="3203969"/>
            <a:ext cx="3995096" cy="750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2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400" dirty="0"/>
              <a:t>Проводятся параллели между разработкой ИИ и Манхэттенским проектом по созданию атомной бомбы.</a:t>
            </a:r>
          </a:p>
        </p:txBody>
      </p:sp>
    </p:spTree>
    <p:extLst>
      <p:ext uri="{BB962C8B-B14F-4D97-AF65-F5344CB8AC3E}">
        <p14:creationId xmlns:p14="http://schemas.microsoft.com/office/powerpoint/2010/main" val="1185486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350F816-FFFA-4F72-8948-650C8F65C023}"/>
              </a:ext>
            </a:extLst>
          </p:cNvPr>
          <p:cNvSpPr>
            <a:spLocks noGrp="1"/>
          </p:cNvSpPr>
          <p:nvPr/>
        </p:nvSpPr>
        <p:spPr>
          <a:xfrm>
            <a:off x="491165" y="129146"/>
            <a:ext cx="1028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2 задача: Исследования и связь с промышленностью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E44AEE3-8F5D-44F9-BAEA-697FB1F77819}"/>
              </a:ext>
            </a:extLst>
          </p:cNvPr>
          <p:cNvSpPr>
            <a:spLocks noGrp="1"/>
          </p:cNvSpPr>
          <p:nvPr/>
        </p:nvSpPr>
        <p:spPr>
          <a:xfrm>
            <a:off x="618432" y="605286"/>
            <a:ext cx="11125200" cy="28575"/>
          </a:xfrm>
          <a:prstGeom prst="rect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EBD5642-07C6-4600-AE72-D4E5847B3F9F}"/>
              </a:ext>
            </a:extLst>
          </p:cNvPr>
          <p:cNvSpPr>
            <a:spLocks noGrp="1"/>
          </p:cNvSpPr>
          <p:nvPr/>
        </p:nvSpPr>
        <p:spPr>
          <a:xfrm>
            <a:off x="11595100" y="6489659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08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6A784D-2A7B-4F9F-80E1-126CDFE5F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692701" y="162237"/>
            <a:ext cx="1001010" cy="38365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21F53CF-E9BB-44FE-8FC2-15740C54B16C}"/>
              </a:ext>
            </a:extLst>
          </p:cNvPr>
          <p:cNvSpPr>
            <a:spLocks noGrp="1"/>
          </p:cNvSpPr>
          <p:nvPr/>
        </p:nvSpPr>
        <p:spPr>
          <a:xfrm>
            <a:off x="491165" y="791373"/>
            <a:ext cx="3238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Возможности</a:t>
            </a:r>
            <a:r>
              <a:rPr sz="15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500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для</a:t>
            </a:r>
            <a:r>
              <a:rPr sz="15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500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науки</a:t>
            </a:r>
            <a:endParaRPr sz="1500" b="1" dirty="0">
              <a:solidFill>
                <a:srgbClr val="1455C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5887DA4C-9B89-4569-8E0B-16282F6A7B2F}"/>
              </a:ext>
            </a:extLst>
          </p:cNvPr>
          <p:cNvSpPr>
            <a:spLocks noGrp="1"/>
          </p:cNvSpPr>
          <p:nvPr/>
        </p:nvSpPr>
        <p:spPr>
          <a:xfrm>
            <a:off x="533400" y="1306901"/>
            <a:ext cx="323850" cy="323850"/>
          </a:xfrm>
          <a:prstGeom prst="ellipse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EE73DD5-0FC8-4A64-979A-A1DBA2696250}"/>
              </a:ext>
            </a:extLst>
          </p:cNvPr>
          <p:cNvSpPr>
            <a:spLocks noGrp="1"/>
          </p:cNvSpPr>
          <p:nvPr/>
        </p:nvSpPr>
        <p:spPr>
          <a:xfrm>
            <a:off x="533400" y="1294091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EC6AAF9-BF89-4367-9819-66ABAC241CE7}"/>
              </a:ext>
            </a:extLst>
          </p:cNvPr>
          <p:cNvSpPr>
            <a:spLocks noGrp="1"/>
          </p:cNvSpPr>
          <p:nvPr/>
        </p:nvSpPr>
        <p:spPr>
          <a:xfrm>
            <a:off x="1009650" y="1155577"/>
            <a:ext cx="4095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350" b="1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Поиск</a:t>
            </a:r>
            <a:r>
              <a:rPr sz="1350" b="1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и </a:t>
            </a:r>
            <a:r>
              <a:rPr sz="1350" b="1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классификация</a:t>
            </a:r>
            <a:r>
              <a:rPr sz="1350" b="1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литературы</a:t>
            </a:r>
            <a:endParaRPr sz="1350" b="1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95E1887E-40F7-4D9C-870F-10F9DE8820A7}"/>
              </a:ext>
            </a:extLst>
          </p:cNvPr>
          <p:cNvSpPr>
            <a:spLocks noGrp="1"/>
          </p:cNvSpPr>
          <p:nvPr/>
        </p:nvSpPr>
        <p:spPr>
          <a:xfrm>
            <a:off x="533400" y="1893842"/>
            <a:ext cx="323850" cy="323850"/>
          </a:xfrm>
          <a:prstGeom prst="ellipse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502C684-7419-43E4-8317-08CD6EE973F4}"/>
              </a:ext>
            </a:extLst>
          </p:cNvPr>
          <p:cNvSpPr>
            <a:spLocks noGrp="1"/>
          </p:cNvSpPr>
          <p:nvPr/>
        </p:nvSpPr>
        <p:spPr>
          <a:xfrm>
            <a:off x="533400" y="187283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8090E65-7F58-44FE-8CF1-9D59B7098369}"/>
              </a:ext>
            </a:extLst>
          </p:cNvPr>
          <p:cNvSpPr>
            <a:spLocks noGrp="1"/>
          </p:cNvSpPr>
          <p:nvPr/>
        </p:nvSpPr>
        <p:spPr>
          <a:xfrm>
            <a:off x="1009650" y="1793897"/>
            <a:ext cx="4095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350" b="1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Обработка</a:t>
            </a:r>
            <a:r>
              <a:rPr sz="1350" b="1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экспериментальных</a:t>
            </a:r>
            <a:r>
              <a:rPr sz="1350" b="1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данных</a:t>
            </a:r>
            <a:endParaRPr sz="1350" b="1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A71030A6-31B5-42F2-B193-DD4501D7304D}"/>
              </a:ext>
            </a:extLst>
          </p:cNvPr>
          <p:cNvSpPr>
            <a:spLocks noGrp="1"/>
          </p:cNvSpPr>
          <p:nvPr/>
        </p:nvSpPr>
        <p:spPr>
          <a:xfrm>
            <a:off x="533400" y="2483073"/>
            <a:ext cx="323850" cy="323850"/>
          </a:xfrm>
          <a:prstGeom prst="ellipse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6E5ECF4-358C-43C2-83C1-F35A48551FD6}"/>
              </a:ext>
            </a:extLst>
          </p:cNvPr>
          <p:cNvSpPr>
            <a:spLocks noGrp="1"/>
          </p:cNvSpPr>
          <p:nvPr/>
        </p:nvSpPr>
        <p:spPr>
          <a:xfrm>
            <a:off x="533400" y="2462051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E0AFEC2-0C39-43BF-8BC8-4C9F234CE501}"/>
              </a:ext>
            </a:extLst>
          </p:cNvPr>
          <p:cNvSpPr>
            <a:spLocks noGrp="1"/>
          </p:cNvSpPr>
          <p:nvPr/>
        </p:nvSpPr>
        <p:spPr>
          <a:xfrm>
            <a:off x="1009650" y="2427047"/>
            <a:ext cx="4095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350" b="1">
                <a:solidFill>
                  <a:srgbClr val="17243A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Моделирование</a:t>
            </a:r>
            <a:r>
              <a:rPr sz="1350" b="1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и </a:t>
            </a:r>
            <a:r>
              <a:rPr sz="1350" b="1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подготовка</a:t>
            </a:r>
            <a:r>
              <a:rPr sz="1350" b="1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воспроизводимых</a:t>
            </a:r>
            <a:r>
              <a:rPr sz="1350" b="1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аналитических</a:t>
            </a:r>
            <a:r>
              <a:rPr sz="1350" b="1" dirty="0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350" b="1" dirty="0" err="1">
                <a:solidFill>
                  <a:srgbClr val="17243A"/>
                </a:solidFill>
                <a:latin typeface="Nimbus Sans"/>
                <a:ea typeface="Nimbus Sans"/>
                <a:cs typeface="Nimbus Sans"/>
              </a:rPr>
              <a:t>процедур</a:t>
            </a:r>
            <a:endParaRPr sz="1350" b="1" dirty="0">
              <a:solidFill>
                <a:srgbClr val="17243A"/>
              </a:solidFill>
              <a:latin typeface="Nimbus Sans"/>
              <a:ea typeface="Nimbus Sans"/>
              <a:cs typeface="Nimbus Sans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2AA14D6-8C58-2168-FD82-17054231675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336817" y="808909"/>
            <a:ext cx="5745018" cy="273892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12A0990-C645-B3BF-1D5D-00116B339A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868" y="5401480"/>
            <a:ext cx="3427967" cy="1071216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3EEC7E2-26A6-6891-3B00-CC7AB982B5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434" y="3945957"/>
            <a:ext cx="3427966" cy="102358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772BCBC-3C04-4A4D-8929-AE620BE9372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8" t="28965" r="9849" b="57110"/>
          <a:stretch/>
        </p:blipFill>
        <p:spPr>
          <a:xfrm>
            <a:off x="55420" y="3945957"/>
            <a:ext cx="8497971" cy="772891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2E108EE-625E-44D4-8013-B8F20CF18384}"/>
              </a:ext>
            </a:extLst>
          </p:cNvPr>
          <p:cNvSpPr>
            <a:spLocks noGrp="1"/>
          </p:cNvSpPr>
          <p:nvPr/>
        </p:nvSpPr>
        <p:spPr>
          <a:xfrm>
            <a:off x="110165" y="3500591"/>
            <a:ext cx="4618853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ИИ-</a:t>
            </a:r>
            <a:r>
              <a:rPr sz="1500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агент</a:t>
            </a:r>
            <a:r>
              <a:rPr sz="15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«</a:t>
            </a:r>
            <a:r>
              <a:rPr sz="1500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Сборщик</a:t>
            </a:r>
            <a:r>
              <a:rPr sz="15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500" b="1" dirty="0" err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научн</a:t>
            </a:r>
            <a:r>
              <a:rPr lang="ru-RU" sz="15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ой литературы 1.0</a:t>
            </a:r>
            <a:r>
              <a:rPr sz="1500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»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303D05A-50F2-457C-8706-87F4BB043309}"/>
              </a:ext>
            </a:extLst>
          </p:cNvPr>
          <p:cNvSpPr>
            <a:spLocks noGrp="1"/>
          </p:cNvSpPr>
          <p:nvPr/>
        </p:nvSpPr>
        <p:spPr>
          <a:xfrm>
            <a:off x="110165" y="3695786"/>
            <a:ext cx="1066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125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Поиск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публикаций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по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тематике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исследования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с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формированием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систематизированной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базы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для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литературного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обзора</a:t>
            </a:r>
            <a:endParaRPr sz="1125" b="0" dirty="0">
              <a:solidFill>
                <a:srgbClr val="667085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ED6A8C2-BDEF-41DD-97B0-A768CF4BACAD}"/>
              </a:ext>
            </a:extLst>
          </p:cNvPr>
          <p:cNvSpPr>
            <a:spLocks noGrp="1"/>
          </p:cNvSpPr>
          <p:nvPr/>
        </p:nvSpPr>
        <p:spPr>
          <a:xfrm>
            <a:off x="24700" y="5115730"/>
            <a:ext cx="5080699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8756D8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500" b="1">
                <a:solidFill>
                  <a:srgbClr val="8756D8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dirty="0">
                <a:solidFill>
                  <a:srgbClr val="8756D8"/>
                </a:solidFill>
                <a:latin typeface="Nimbus Sans"/>
                <a:ea typeface="Nimbus Sans"/>
                <a:cs typeface="Nimbus Sans"/>
              </a:rPr>
              <a:t>ИИ-</a:t>
            </a:r>
            <a:r>
              <a:rPr sz="1500" b="1" dirty="0" err="1">
                <a:solidFill>
                  <a:srgbClr val="8756D8"/>
                </a:solidFill>
                <a:latin typeface="Nimbus Sans"/>
                <a:ea typeface="Nimbus Sans"/>
                <a:cs typeface="Nimbus Sans"/>
              </a:rPr>
              <a:t>агент</a:t>
            </a:r>
            <a:r>
              <a:rPr sz="1500" b="1" dirty="0">
                <a:solidFill>
                  <a:srgbClr val="8756D8"/>
                </a:solidFill>
                <a:latin typeface="Nimbus Sans"/>
                <a:ea typeface="Nimbus Sans"/>
                <a:cs typeface="Nimbus Sans"/>
              </a:rPr>
              <a:t> «</a:t>
            </a:r>
            <a:r>
              <a:rPr sz="1500" b="1" dirty="0" err="1">
                <a:solidFill>
                  <a:srgbClr val="8756D8"/>
                </a:solidFill>
                <a:latin typeface="Nimbus Sans"/>
                <a:ea typeface="Nimbus Sans"/>
                <a:cs typeface="Nimbus Sans"/>
              </a:rPr>
              <a:t>Сборщик</a:t>
            </a:r>
            <a:r>
              <a:rPr sz="1500" b="1" dirty="0">
                <a:solidFill>
                  <a:srgbClr val="8756D8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lang="ru-RU" sz="1500" b="1" dirty="0">
                <a:solidFill>
                  <a:srgbClr val="8756D8"/>
                </a:solidFill>
                <a:latin typeface="Nimbus Sans"/>
                <a:ea typeface="Nimbus Sans"/>
                <a:cs typeface="Nimbus Sans"/>
              </a:rPr>
              <a:t>научных </a:t>
            </a:r>
            <a:r>
              <a:rPr sz="1500" b="1" dirty="0" err="1">
                <a:solidFill>
                  <a:srgbClr val="8756D8"/>
                </a:solidFill>
                <a:latin typeface="Nimbus Sans"/>
                <a:ea typeface="Nimbus Sans"/>
                <a:cs typeface="Nimbus Sans"/>
              </a:rPr>
              <a:t>новостей</a:t>
            </a:r>
            <a:r>
              <a:rPr lang="ru-RU" sz="1500" b="1" dirty="0">
                <a:solidFill>
                  <a:srgbClr val="8756D8"/>
                </a:solidFill>
                <a:latin typeface="Nimbus Sans"/>
                <a:ea typeface="Nimbus Sans"/>
                <a:cs typeface="Nimbus Sans"/>
              </a:rPr>
              <a:t> 1.0 по теме</a:t>
            </a:r>
            <a:r>
              <a:rPr sz="1500" b="1" dirty="0">
                <a:solidFill>
                  <a:srgbClr val="8756D8"/>
                </a:solidFill>
                <a:latin typeface="Nimbus Sans"/>
                <a:ea typeface="Nimbus Sans"/>
                <a:cs typeface="Nimbus Sans"/>
              </a:rPr>
              <a:t>»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510DF66-7EE2-48F2-BBD5-DE86B7FFFBC1}"/>
              </a:ext>
            </a:extLst>
          </p:cNvPr>
          <p:cNvSpPr>
            <a:spLocks noGrp="1"/>
          </p:cNvSpPr>
          <p:nvPr/>
        </p:nvSpPr>
        <p:spPr>
          <a:xfrm>
            <a:off x="24701" y="5306120"/>
            <a:ext cx="1066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125" b="0">
                <a:solidFill>
                  <a:srgbClr val="667085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Мониторинг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международных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новостей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по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заданным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темам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и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регионам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с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сохранением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первоисточников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для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научного</a:t>
            </a:r>
            <a:r>
              <a:rPr sz="1125" b="0" dirty="0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125" b="0" dirty="0" err="1">
                <a:solidFill>
                  <a:srgbClr val="667085"/>
                </a:solidFill>
                <a:latin typeface="Nimbus Sans"/>
                <a:ea typeface="Nimbus Sans"/>
                <a:cs typeface="Nimbus Sans"/>
              </a:rPr>
              <a:t>анализа</a:t>
            </a:r>
            <a:endParaRPr sz="1125" b="0" dirty="0">
              <a:solidFill>
                <a:srgbClr val="667085"/>
              </a:solidFill>
              <a:latin typeface="Nimbus Sans"/>
              <a:ea typeface="Nimbus Sans"/>
              <a:cs typeface="Nimbus Sans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2B90A89-3BD6-4BCD-BAEB-7DA76BC4AD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9" t="67623" r="9773" b="18869"/>
          <a:stretch/>
        </p:blipFill>
        <p:spPr>
          <a:xfrm>
            <a:off x="24701" y="5739592"/>
            <a:ext cx="8509699" cy="75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90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79D6C18-557A-4609-BBF3-51190F31879E}"/>
              </a:ext>
            </a:extLst>
          </p:cNvPr>
          <p:cNvSpPr/>
          <p:nvPr/>
        </p:nvSpPr>
        <p:spPr>
          <a:xfrm rot="16200000">
            <a:off x="6016478" y="-5082275"/>
            <a:ext cx="159045" cy="1219199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58F82C0-0DD1-47C7-8BF2-C79CA29F3994}"/>
              </a:ext>
            </a:extLst>
          </p:cNvPr>
          <p:cNvSpPr>
            <a:spLocks noGrp="1"/>
          </p:cNvSpPr>
          <p:nvPr/>
        </p:nvSpPr>
        <p:spPr>
          <a:xfrm rot="16200000">
            <a:off x="5557394" y="-5584907"/>
            <a:ext cx="1077218" cy="12192000"/>
          </a:xfrm>
          <a:prstGeom prst="rect">
            <a:avLst/>
          </a:prstGeom>
          <a:solidFill>
            <a:srgbClr val="F4F7FF"/>
          </a:solidFill>
          <a:ln w="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1F4E79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D73881F-30D7-41EA-9A48-E46F65A356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339" y="351378"/>
            <a:ext cx="1174972" cy="450454"/>
          </a:xfrm>
          <a:prstGeom prst="rect">
            <a:avLst/>
          </a:prstGeom>
        </p:spPr>
      </p:pic>
      <p:sp>
        <p:nvSpPr>
          <p:cNvPr id="3" name="AutoShape 4">
            <a:extLst>
              <a:ext uri="{FF2B5EF4-FFF2-40B4-BE49-F238E27FC236}">
                <a16:creationId xmlns:a16="http://schemas.microsoft.com/office/drawing/2014/main" id="{FDC35EE5-56B1-4549-905E-2769AA51765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KZ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6EEB741-06A7-4D2F-BBDC-EE84D3303580}"/>
              </a:ext>
            </a:extLst>
          </p:cNvPr>
          <p:cNvGrpSpPr/>
          <p:nvPr/>
        </p:nvGrpSpPr>
        <p:grpSpPr>
          <a:xfrm>
            <a:off x="6513475" y="1183439"/>
            <a:ext cx="5271836" cy="5304447"/>
            <a:chOff x="449910" y="2010262"/>
            <a:chExt cx="3994074" cy="4491121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F194EB02-8742-459B-B8C7-F0BEFF556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154" y="2420764"/>
              <a:ext cx="3893830" cy="4080619"/>
            </a:xfrm>
            <a:prstGeom prst="rect">
              <a:avLst/>
            </a:prstGeom>
          </p:spPr>
        </p:pic>
        <p:pic>
          <p:nvPicPr>
            <p:cNvPr id="7" name="Рисунок 6" descr="Голова с шестеренками">
              <a:extLst>
                <a:ext uri="{FF2B5EF4-FFF2-40B4-BE49-F238E27FC236}">
                  <a16:creationId xmlns:a16="http://schemas.microsoft.com/office/drawing/2014/main" id="{9E9FACCF-BE31-4255-91F0-427C6871B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0738" y="5003282"/>
              <a:ext cx="382534" cy="38253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F32CE42-16B0-4E93-B116-E85FC0A9B6D9}"/>
                </a:ext>
              </a:extLst>
            </p:cNvPr>
            <p:cNvSpPr txBox="1"/>
            <p:nvPr/>
          </p:nvSpPr>
          <p:spPr>
            <a:xfrm>
              <a:off x="449910" y="5021950"/>
              <a:ext cx="7841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/>
                <a:t>ИИ-</a:t>
              </a:r>
            </a:p>
            <a:p>
              <a:r>
                <a:rPr lang="ru-RU" sz="1200" b="1" dirty="0"/>
                <a:t>решение</a:t>
              </a:r>
              <a:endParaRPr lang="ru-KZ" sz="1200" b="1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AD0FB8C-9155-4DDF-B902-26A11702D434}"/>
                </a:ext>
              </a:extLst>
            </p:cNvPr>
            <p:cNvSpPr txBox="1"/>
            <p:nvPr/>
          </p:nvSpPr>
          <p:spPr>
            <a:xfrm>
              <a:off x="842005" y="2010262"/>
              <a:ext cx="1487586" cy="3127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2060"/>
                  </a:solidFill>
                </a:rPr>
                <a:t>ИС «Общежитие»</a:t>
              </a:r>
              <a:endParaRPr lang="ru-KZ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B57AA56-E507-425D-934B-0B69E1BAFE47}"/>
              </a:ext>
            </a:extLst>
          </p:cNvPr>
          <p:cNvSpPr txBox="1">
            <a:spLocks/>
          </p:cNvSpPr>
          <p:nvPr/>
        </p:nvSpPr>
        <p:spPr>
          <a:xfrm>
            <a:off x="624443" y="391939"/>
            <a:ext cx="8022080" cy="3693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u="sng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задача</a:t>
            </a:r>
            <a:r>
              <a:rPr lang="ru-RU" sz="28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Управление университетом</a:t>
            </a:r>
            <a:endParaRPr lang="ru-KZ" sz="2800" b="1" dirty="0">
              <a:solidFill>
                <a:srgbClr val="1F4E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91BDCC-6BB5-4D24-A4BD-0CB3C134F67A}"/>
              </a:ext>
            </a:extLst>
          </p:cNvPr>
          <p:cNvSpPr txBox="1"/>
          <p:nvPr/>
        </p:nvSpPr>
        <p:spPr>
          <a:xfrm>
            <a:off x="840388" y="1206020"/>
            <a:ext cx="52556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1F4E79"/>
                </a:solidFill>
              </a:rPr>
              <a:t>Возможности для администрирования</a:t>
            </a:r>
            <a:endParaRPr lang="ru-KZ" b="1" dirty="0">
              <a:solidFill>
                <a:srgbClr val="1F4E79"/>
              </a:solidFill>
            </a:endParaRP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r>
              <a:rPr lang="en-US" dirty="0"/>
              <a:t>LMS &amp; BI </a:t>
            </a:r>
            <a:r>
              <a:rPr lang="ru-RU" dirty="0"/>
              <a:t>аналитика</a:t>
            </a:r>
          </a:p>
          <a:p>
            <a:pPr marL="342900" indent="-342900">
              <a:buAutoNum type="arabicPeriod"/>
            </a:pPr>
            <a:r>
              <a:rPr lang="ru-RU" dirty="0"/>
              <a:t>Анализ обращений</a:t>
            </a:r>
          </a:p>
          <a:p>
            <a:pPr marL="342900" indent="-342900">
              <a:buAutoNum type="arabicPeriod"/>
            </a:pPr>
            <a:r>
              <a:rPr lang="ru-RU" dirty="0"/>
              <a:t>Подготовка стандартизированных ответов</a:t>
            </a:r>
          </a:p>
          <a:p>
            <a:pPr marL="342900" indent="-342900">
              <a:buAutoNum type="arabicPeriod"/>
            </a:pPr>
            <a:r>
              <a:rPr lang="ru-RU" dirty="0"/>
              <a:t>Анализ алгоритмов и массивов данных</a:t>
            </a:r>
          </a:p>
          <a:p>
            <a:pPr marL="342900" indent="-342900">
              <a:buAutoNum type="arabicPeriod"/>
            </a:pPr>
            <a:r>
              <a:rPr lang="ru-RU" dirty="0"/>
              <a:t>Прогнозирование</a:t>
            </a:r>
            <a:endParaRPr lang="ru-KZ" dirty="0"/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F7299783-7777-40E1-8C96-FF006414F687}"/>
              </a:ext>
            </a:extLst>
          </p:cNvPr>
          <p:cNvSpPr/>
          <p:nvPr/>
        </p:nvSpPr>
        <p:spPr>
          <a:xfrm flipV="1">
            <a:off x="2401850" y="3237345"/>
            <a:ext cx="539931" cy="228626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F79958-45FA-4513-AE1B-6313ED9AC3DF}"/>
              </a:ext>
            </a:extLst>
          </p:cNvPr>
          <p:cNvSpPr txBox="1"/>
          <p:nvPr/>
        </p:nvSpPr>
        <p:spPr>
          <a:xfrm>
            <a:off x="788276" y="3396734"/>
            <a:ext cx="3847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1F4E79"/>
                </a:solidFill>
              </a:rPr>
              <a:t>Качество и эффективность процессов</a:t>
            </a:r>
            <a:endParaRPr lang="ru-KZ" dirty="0">
              <a:solidFill>
                <a:srgbClr val="1F4E79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F23C25B-01F4-1D53-7265-F8B4E18D7887}"/>
              </a:ext>
            </a:extLst>
          </p:cNvPr>
          <p:cNvSpPr>
            <a:spLocks noGrp="1"/>
          </p:cNvSpPr>
          <p:nvPr/>
        </p:nvSpPr>
        <p:spPr>
          <a:xfrm>
            <a:off x="11595100" y="6489659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lang="ru-RU" sz="1125" b="1" dirty="0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10</a:t>
            </a:r>
            <a:endParaRPr sz="1125" b="1" dirty="0">
              <a:solidFill>
                <a:srgbClr val="1455C0"/>
              </a:solidFill>
              <a:latin typeface="Nimbus Sans"/>
              <a:ea typeface="Nimbus Sans"/>
              <a:cs typeface="Nimbus Sans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4A7A069-78E2-4710-A461-58A0541D2EF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121" t="37171" r="1439" b="13622"/>
          <a:stretch/>
        </p:blipFill>
        <p:spPr>
          <a:xfrm>
            <a:off x="29372" y="4577423"/>
            <a:ext cx="6132945" cy="196381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30F5A8-232E-4A30-8288-FD815F37A124}"/>
              </a:ext>
            </a:extLst>
          </p:cNvPr>
          <p:cNvSpPr txBox="1"/>
          <p:nvPr/>
        </p:nvSpPr>
        <p:spPr>
          <a:xfrm>
            <a:off x="1461903" y="4164547"/>
            <a:ext cx="3267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ИС «комплексная программа»</a:t>
            </a:r>
            <a:endParaRPr lang="ru-KZ" b="1" dirty="0">
              <a:solidFill>
                <a:srgbClr val="00206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415B27-9D93-433B-B08B-E122B141BA57}"/>
              </a:ext>
            </a:extLst>
          </p:cNvPr>
          <p:cNvSpPr txBox="1"/>
          <p:nvPr/>
        </p:nvSpPr>
        <p:spPr>
          <a:xfrm>
            <a:off x="485827" y="6329588"/>
            <a:ext cx="1035062" cy="545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ИИ-</a:t>
            </a:r>
          </a:p>
          <a:p>
            <a:r>
              <a:rPr lang="ru-RU" sz="1200" b="1" dirty="0"/>
              <a:t>решение</a:t>
            </a:r>
            <a:endParaRPr lang="ru-KZ" sz="1200" b="1" dirty="0"/>
          </a:p>
        </p:txBody>
      </p:sp>
      <p:pic>
        <p:nvPicPr>
          <p:cNvPr id="19" name="Рисунок 18" descr="Голова с шестеренками">
            <a:extLst>
              <a:ext uri="{FF2B5EF4-FFF2-40B4-BE49-F238E27FC236}">
                <a16:creationId xmlns:a16="http://schemas.microsoft.com/office/drawing/2014/main" id="{8158B174-A280-4118-8077-724EB01BAD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0388" y="6190249"/>
            <a:ext cx="504912" cy="451810"/>
          </a:xfrm>
          <a:prstGeom prst="rect">
            <a:avLst/>
          </a:prstGeom>
        </p:spPr>
      </p:pic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D9B2B669-2431-482F-ACD7-02042A3A9386}"/>
              </a:ext>
            </a:extLst>
          </p:cNvPr>
          <p:cNvCxnSpPr/>
          <p:nvPr/>
        </p:nvCxnSpPr>
        <p:spPr>
          <a:xfrm>
            <a:off x="1351067" y="6667841"/>
            <a:ext cx="7758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BD1DC780-E96C-4DBB-84CD-F85F35FD2C4C}"/>
              </a:ext>
            </a:extLst>
          </p:cNvPr>
          <p:cNvSpPr/>
          <p:nvPr/>
        </p:nvSpPr>
        <p:spPr>
          <a:xfrm>
            <a:off x="2186531" y="6542361"/>
            <a:ext cx="2057971" cy="2532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Администратор системы</a:t>
            </a:r>
            <a:endParaRPr lang="ru-KZ" sz="1200" dirty="0"/>
          </a:p>
        </p:txBody>
      </p:sp>
    </p:spTree>
    <p:extLst>
      <p:ext uri="{BB962C8B-B14F-4D97-AF65-F5344CB8AC3E}">
        <p14:creationId xmlns:p14="http://schemas.microsoft.com/office/powerpoint/2010/main" val="2511706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2DB6269-D101-4633-8CA2-5B8061C82487}"/>
              </a:ext>
            </a:extLst>
          </p:cNvPr>
          <p:cNvSpPr>
            <a:spLocks noGrp="1"/>
          </p:cNvSpPr>
          <p:nvPr/>
        </p:nvSpPr>
        <p:spPr>
          <a:xfrm>
            <a:off x="533400" y="285750"/>
            <a:ext cx="1028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Пять практических шагов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84FD72C-192B-4446-92AE-802D17BE487B}"/>
              </a:ext>
            </a:extLst>
          </p:cNvPr>
          <p:cNvSpPr>
            <a:spLocks noGrp="1"/>
          </p:cNvSpPr>
          <p:nvPr/>
        </p:nvSpPr>
        <p:spPr>
          <a:xfrm>
            <a:off x="533400" y="857250"/>
            <a:ext cx="11125200" cy="28575"/>
          </a:xfrm>
          <a:prstGeom prst="rect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A6ECD3E-65F1-4C36-B349-D88E5FBC660E}"/>
              </a:ext>
            </a:extLst>
          </p:cNvPr>
          <p:cNvSpPr>
            <a:spLocks noGrp="1"/>
          </p:cNvSpPr>
          <p:nvPr/>
        </p:nvSpPr>
        <p:spPr>
          <a:xfrm>
            <a:off x="11353800" y="6132866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11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4915C0-88D5-41C0-BA91-C2517848B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53699" y="349352"/>
            <a:ext cx="1008539" cy="386542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729C226C-D070-48D4-A281-EFFBCA2DA56F}"/>
              </a:ext>
            </a:extLst>
          </p:cNvPr>
          <p:cNvSpPr>
            <a:spLocks noGrp="1"/>
          </p:cNvSpPr>
          <p:nvPr/>
        </p:nvSpPr>
        <p:spPr>
          <a:xfrm>
            <a:off x="533400" y="1257300"/>
            <a:ext cx="323850" cy="323850"/>
          </a:xfrm>
          <a:prstGeom prst="ellipse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8175DB9-482B-4190-A381-0B14D59BE0F5}"/>
              </a:ext>
            </a:extLst>
          </p:cNvPr>
          <p:cNvSpPr>
            <a:spLocks noGrp="1"/>
          </p:cNvSpPr>
          <p:nvPr/>
        </p:nvSpPr>
        <p:spPr>
          <a:xfrm>
            <a:off x="533400" y="125730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A8E5D45-C86C-41A9-8EB9-B38ED6EA96DD}"/>
              </a:ext>
            </a:extLst>
          </p:cNvPr>
          <p:cNvSpPr>
            <a:spLocks noGrp="1"/>
          </p:cNvSpPr>
          <p:nvPr/>
        </p:nvSpPr>
        <p:spPr>
          <a:xfrm>
            <a:off x="1028700" y="1200150"/>
            <a:ext cx="5238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Политика использования искусственного интеллекта в НАО «Карагандинский технический университет имени Абылкаса Сагинова»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699AF8E-35E0-4932-AA37-3420C7E24773}"/>
              </a:ext>
            </a:extLst>
          </p:cNvPr>
          <p:cNvSpPr>
            <a:spLocks noGrp="1"/>
          </p:cNvSpPr>
          <p:nvPr/>
        </p:nvSpPr>
        <p:spPr>
          <a:xfrm>
            <a:off x="685800" y="1657350"/>
            <a:ext cx="19050" cy="419100"/>
          </a:xfrm>
          <a:prstGeom prst="rect">
            <a:avLst/>
          </a:prstGeom>
          <a:solidFill>
            <a:srgbClr val="D7E0EC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2E37A9B8-348D-4B97-AED7-96AF8B67D899}"/>
              </a:ext>
            </a:extLst>
          </p:cNvPr>
          <p:cNvSpPr>
            <a:spLocks noGrp="1"/>
          </p:cNvSpPr>
          <p:nvPr/>
        </p:nvSpPr>
        <p:spPr>
          <a:xfrm>
            <a:off x="533400" y="2133600"/>
            <a:ext cx="323850" cy="323850"/>
          </a:xfrm>
          <a:prstGeom prst="ellipse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D3396B6-3657-4716-A604-594DA0E587C6}"/>
              </a:ext>
            </a:extLst>
          </p:cNvPr>
          <p:cNvSpPr>
            <a:spLocks noGrp="1"/>
          </p:cNvSpPr>
          <p:nvPr/>
        </p:nvSpPr>
        <p:spPr>
          <a:xfrm>
            <a:off x="533400" y="213360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515C1C3-847F-46A3-AA65-87C8EAD186ED}"/>
              </a:ext>
            </a:extLst>
          </p:cNvPr>
          <p:cNvSpPr>
            <a:spLocks noGrp="1"/>
          </p:cNvSpPr>
          <p:nvPr/>
        </p:nvSpPr>
        <p:spPr>
          <a:xfrm>
            <a:off x="1028700" y="2076450"/>
            <a:ext cx="5238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Аудит</a:t>
            </a:r>
            <a:r>
              <a:rPr sz="12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27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образовательных</a:t>
            </a:r>
            <a:r>
              <a:rPr sz="12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27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программ</a:t>
            </a:r>
            <a:r>
              <a:rPr sz="12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и </a:t>
            </a:r>
            <a:r>
              <a:rPr sz="127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определение</a:t>
            </a:r>
            <a:r>
              <a:rPr sz="12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ИИ-</a:t>
            </a:r>
            <a:r>
              <a:rPr sz="127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компетенций</a:t>
            </a:r>
            <a:r>
              <a:rPr sz="12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endParaRPr lang="ru-RU" sz="1275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  <a:p>
            <a:pPr algn="l">
              <a:defRPr sz="12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по</a:t>
            </a:r>
            <a:r>
              <a:rPr sz="12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27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направлениям</a:t>
            </a:r>
            <a:r>
              <a:rPr sz="12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27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подготовки</a:t>
            </a:r>
            <a:endParaRPr sz="1275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4388C6A-D1C8-4C78-9DA2-A89C8D940264}"/>
              </a:ext>
            </a:extLst>
          </p:cNvPr>
          <p:cNvSpPr>
            <a:spLocks noGrp="1"/>
          </p:cNvSpPr>
          <p:nvPr/>
        </p:nvSpPr>
        <p:spPr>
          <a:xfrm>
            <a:off x="685800" y="2533650"/>
            <a:ext cx="19050" cy="419100"/>
          </a:xfrm>
          <a:prstGeom prst="rect">
            <a:avLst/>
          </a:prstGeom>
          <a:solidFill>
            <a:srgbClr val="D7E0EC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809F650E-B51B-4F2C-87E4-0C9C6D70BE08}"/>
              </a:ext>
            </a:extLst>
          </p:cNvPr>
          <p:cNvSpPr>
            <a:spLocks noGrp="1"/>
          </p:cNvSpPr>
          <p:nvPr/>
        </p:nvSpPr>
        <p:spPr>
          <a:xfrm>
            <a:off x="533400" y="3009900"/>
            <a:ext cx="323850" cy="323850"/>
          </a:xfrm>
          <a:prstGeom prst="ellipse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9BBCA70-A187-4B7B-8020-6D2EDC289D88}"/>
              </a:ext>
            </a:extLst>
          </p:cNvPr>
          <p:cNvSpPr>
            <a:spLocks noGrp="1"/>
          </p:cNvSpPr>
          <p:nvPr/>
        </p:nvSpPr>
        <p:spPr>
          <a:xfrm>
            <a:off x="533400" y="300990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B5F8508-5730-4ED5-A629-AC64D7598273}"/>
              </a:ext>
            </a:extLst>
          </p:cNvPr>
          <p:cNvSpPr>
            <a:spLocks noGrp="1"/>
          </p:cNvSpPr>
          <p:nvPr/>
        </p:nvSpPr>
        <p:spPr>
          <a:xfrm>
            <a:off x="1028700" y="2851149"/>
            <a:ext cx="5238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Изменение</a:t>
            </a:r>
            <a:r>
              <a:rPr sz="12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27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подходов</a:t>
            </a:r>
            <a:r>
              <a:rPr sz="12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к </a:t>
            </a:r>
            <a:r>
              <a:rPr sz="127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оценке</a:t>
            </a:r>
            <a:r>
              <a:rPr sz="12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27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письменных</a:t>
            </a:r>
            <a:r>
              <a:rPr sz="12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27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работ</a:t>
            </a:r>
            <a:r>
              <a:rPr sz="12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27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обучающихся</a:t>
            </a:r>
            <a:endParaRPr sz="1275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F6FEF2F-EEA7-43CC-80BB-880354499DDB}"/>
              </a:ext>
            </a:extLst>
          </p:cNvPr>
          <p:cNvSpPr>
            <a:spLocks noGrp="1"/>
          </p:cNvSpPr>
          <p:nvPr/>
        </p:nvSpPr>
        <p:spPr>
          <a:xfrm>
            <a:off x="685800" y="3409950"/>
            <a:ext cx="19050" cy="419100"/>
          </a:xfrm>
          <a:prstGeom prst="rect">
            <a:avLst/>
          </a:prstGeom>
          <a:solidFill>
            <a:srgbClr val="D7E0EC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C55AB068-A99C-4109-AB4D-B8E58DC979F7}"/>
              </a:ext>
            </a:extLst>
          </p:cNvPr>
          <p:cNvSpPr>
            <a:spLocks noGrp="1"/>
          </p:cNvSpPr>
          <p:nvPr/>
        </p:nvSpPr>
        <p:spPr>
          <a:xfrm>
            <a:off x="533400" y="3886200"/>
            <a:ext cx="323850" cy="323850"/>
          </a:xfrm>
          <a:prstGeom prst="ellipse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57DCFA9-7028-4753-A21A-DD692D37D3D0}"/>
              </a:ext>
            </a:extLst>
          </p:cNvPr>
          <p:cNvSpPr>
            <a:spLocks noGrp="1"/>
          </p:cNvSpPr>
          <p:nvPr/>
        </p:nvSpPr>
        <p:spPr>
          <a:xfrm>
            <a:off x="533400" y="388620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4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3A202E0-513E-4D48-8210-7BE168709518}"/>
              </a:ext>
            </a:extLst>
          </p:cNvPr>
          <p:cNvSpPr>
            <a:spLocks noGrp="1"/>
          </p:cNvSpPr>
          <p:nvPr/>
        </p:nvSpPr>
        <p:spPr>
          <a:xfrm>
            <a:off x="1028700" y="3750027"/>
            <a:ext cx="5238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2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Повышение квалификации преподавателей с практическими проектами по конкретным дисциплинам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E4E5D53-CF32-44DB-B002-01860761D2D8}"/>
              </a:ext>
            </a:extLst>
          </p:cNvPr>
          <p:cNvSpPr>
            <a:spLocks noGrp="1"/>
          </p:cNvSpPr>
          <p:nvPr/>
        </p:nvSpPr>
        <p:spPr>
          <a:xfrm>
            <a:off x="685800" y="4286250"/>
            <a:ext cx="19050" cy="419100"/>
          </a:xfrm>
          <a:prstGeom prst="rect">
            <a:avLst/>
          </a:prstGeom>
          <a:solidFill>
            <a:srgbClr val="D7E0EC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C0D686B0-2706-4E26-B0C5-980D16BE9146}"/>
              </a:ext>
            </a:extLst>
          </p:cNvPr>
          <p:cNvSpPr>
            <a:spLocks noGrp="1"/>
          </p:cNvSpPr>
          <p:nvPr/>
        </p:nvSpPr>
        <p:spPr>
          <a:xfrm>
            <a:off x="533400" y="4762500"/>
            <a:ext cx="323850" cy="323850"/>
          </a:xfrm>
          <a:prstGeom prst="ellipse">
            <a:avLst/>
          </a:prstGeom>
          <a:solidFill>
            <a:srgbClr val="E6A846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E5821E3-0CFC-4E38-95CE-4BE102FEFF11}"/>
              </a:ext>
            </a:extLst>
          </p:cNvPr>
          <p:cNvSpPr>
            <a:spLocks noGrp="1"/>
          </p:cNvSpPr>
          <p:nvPr/>
        </p:nvSpPr>
        <p:spPr>
          <a:xfrm>
            <a:off x="533400" y="476250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5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CD95E9D-09ED-4752-B5BC-353D3BCAC349}"/>
              </a:ext>
            </a:extLst>
          </p:cNvPr>
          <p:cNvSpPr>
            <a:spLocks noGrp="1"/>
          </p:cNvSpPr>
          <p:nvPr/>
        </p:nvSpPr>
        <p:spPr>
          <a:xfrm>
            <a:off x="1028700" y="4615038"/>
            <a:ext cx="5238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>
              <a:defRPr sz="1275" b="1">
                <a:solidFill>
                  <a:srgbClr val="082F66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Перспективное</a:t>
            </a:r>
            <a:r>
              <a:rPr sz="12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275" b="1" dirty="0" err="1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направление</a:t>
            </a:r>
            <a:r>
              <a:rPr sz="12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: </a:t>
            </a:r>
            <a:r>
              <a:rPr lang="ru-RU" sz="1275" b="1" dirty="0">
                <a:solidFill>
                  <a:srgbClr val="082F66"/>
                </a:solidFill>
                <a:latin typeface="Nimbus Sans"/>
                <a:ea typeface="Nimbus Sans"/>
                <a:cs typeface="Nimbus Sans"/>
              </a:rPr>
              <a:t>Наука и прикладные исследования. Пилоты по применению ИИ к задачам горнодобывающей отрасли, металлургии, энергетики, транспорта, строительства и автоматизации производства.</a:t>
            </a:r>
            <a:endParaRPr sz="1275" b="1" dirty="0">
              <a:solidFill>
                <a:srgbClr val="082F66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3625C35A-4029-4A20-BC8B-9C9278C5BC00}"/>
              </a:ext>
            </a:extLst>
          </p:cNvPr>
          <p:cNvSpPr>
            <a:spLocks noGrp="1"/>
          </p:cNvSpPr>
          <p:nvPr/>
        </p:nvSpPr>
        <p:spPr>
          <a:xfrm>
            <a:off x="6724650" y="1064506"/>
            <a:ext cx="4933950" cy="3048000"/>
          </a:xfrm>
          <a:prstGeom prst="roundRect">
            <a:avLst>
              <a:gd name="adj" fmla="val 6250"/>
            </a:avLst>
          </a:prstGeom>
          <a:solidFill>
            <a:srgbClr val="F1F5FB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1725F6C-8769-4554-B243-2B92F532C93E}"/>
              </a:ext>
            </a:extLst>
          </p:cNvPr>
          <p:cNvSpPr>
            <a:spLocks noGrp="1"/>
          </p:cNvSpPr>
          <p:nvPr/>
        </p:nvSpPr>
        <p:spPr>
          <a:xfrm>
            <a:off x="7010400" y="1428750"/>
            <a:ext cx="43434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Примеры интеграции ИИ в дисциплины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71BC9FE-57E5-450F-A533-454F3C4612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010400" y="2055948"/>
            <a:ext cx="4343400" cy="53630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FB0C97A-8F23-4749-8765-6999F6A3E6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010400" y="3077181"/>
            <a:ext cx="4343400" cy="779838"/>
          </a:xfrm>
          <a:prstGeom prst="rect">
            <a:avLst/>
          </a:prstGeom>
        </p:spPr>
      </p:pic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FCDA041E-916D-43DE-9836-E78A65EF5304}"/>
              </a:ext>
            </a:extLst>
          </p:cNvPr>
          <p:cNvSpPr>
            <a:spLocks noGrp="1"/>
          </p:cNvSpPr>
          <p:nvPr/>
        </p:nvSpPr>
        <p:spPr>
          <a:xfrm>
            <a:off x="6724650" y="4514850"/>
            <a:ext cx="4933950" cy="1257300"/>
          </a:xfrm>
          <a:prstGeom prst="roundRect">
            <a:avLst>
              <a:gd name="adj" fmla="val 15152"/>
            </a:avLst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C15999B-AE4B-4FA9-9269-08BFC533F8A8}"/>
              </a:ext>
            </a:extLst>
          </p:cNvPr>
          <p:cNvSpPr>
            <a:spLocks noGrp="1"/>
          </p:cNvSpPr>
          <p:nvPr/>
        </p:nvSpPr>
        <p:spPr>
          <a:xfrm>
            <a:off x="7010400" y="4705350"/>
            <a:ext cx="11620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33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33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86%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69B30B0-B78E-47AE-9909-9AACBA58C557}"/>
              </a:ext>
            </a:extLst>
          </p:cNvPr>
          <p:cNvSpPr>
            <a:spLocks noGrp="1"/>
          </p:cNvSpPr>
          <p:nvPr/>
        </p:nvSpPr>
        <p:spPr>
          <a:xfrm>
            <a:off x="8172450" y="4667250"/>
            <a:ext cx="31813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l">
              <a:defRPr sz="14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ППС прошли курсы повышения квалификации по применению ИИ и цифровой трансформации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1304633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84FD72C-192B-4446-92AE-802D17BE487B}"/>
              </a:ext>
            </a:extLst>
          </p:cNvPr>
          <p:cNvSpPr>
            <a:spLocks noGrp="1"/>
          </p:cNvSpPr>
          <p:nvPr/>
        </p:nvSpPr>
        <p:spPr>
          <a:xfrm>
            <a:off x="233165" y="4488083"/>
            <a:ext cx="11125200" cy="28575"/>
          </a:xfrm>
          <a:prstGeom prst="rect">
            <a:avLst/>
          </a:prstGeom>
          <a:solidFill>
            <a:srgbClr val="1455C0"/>
          </a:solidFill>
          <a:ln w="0">
            <a:noFill/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A6ECD3E-65F1-4C36-B349-D88E5FBC660E}"/>
              </a:ext>
            </a:extLst>
          </p:cNvPr>
          <p:cNvSpPr>
            <a:spLocks noGrp="1"/>
          </p:cNvSpPr>
          <p:nvPr/>
        </p:nvSpPr>
        <p:spPr>
          <a:xfrm>
            <a:off x="11353800" y="6132866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defPPr>
          </a:lstStyle>
          <a:p>
            <a:pPr algn="r">
              <a:def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1455C0"/>
                </a:solidFill>
                <a:latin typeface="Nimbus Sans"/>
                <a:ea typeface="Nimbus Sans"/>
                <a:cs typeface="Nimbus Sans"/>
              </a:rPr>
              <a:t>11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4915C0-88D5-41C0-BA91-C2517848B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97180" y="84442"/>
            <a:ext cx="1008539" cy="38654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55AFCF5-64EE-4D5C-9959-C7A08DB509A1}"/>
              </a:ext>
            </a:extLst>
          </p:cNvPr>
          <p:cNvSpPr txBox="1"/>
          <p:nvPr/>
        </p:nvSpPr>
        <p:spPr>
          <a:xfrm>
            <a:off x="752764" y="1049522"/>
            <a:ext cx="9772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002060"/>
                </a:solidFill>
              </a:rPr>
              <a:t>Сильный результат возникает там, где цель соединяется с междисциплинарной командой и готовностью проверять собственные гипотезы</a:t>
            </a:r>
            <a:endParaRPr lang="ru-KZ" i="1" dirty="0">
              <a:solidFill>
                <a:srgbClr val="00206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E3A2193-B1CA-4302-940D-2094A004D156}"/>
              </a:ext>
            </a:extLst>
          </p:cNvPr>
          <p:cNvSpPr txBox="1"/>
          <p:nvPr/>
        </p:nvSpPr>
        <p:spPr>
          <a:xfrm>
            <a:off x="2206434" y="5243011"/>
            <a:ext cx="78160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Благодарю за внимание!</a:t>
            </a:r>
            <a:endParaRPr lang="ru-KZ" sz="4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F21E2B-9850-43F0-BC9A-753C1F7203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78" b="21035"/>
          <a:stretch/>
        </p:blipFill>
        <p:spPr>
          <a:xfrm>
            <a:off x="413792" y="2189046"/>
            <a:ext cx="11364416" cy="1239954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82F1D125-2D05-49CD-BE79-F2A5DAF33BEB}"/>
              </a:ext>
            </a:extLst>
          </p:cNvPr>
          <p:cNvGrpSpPr/>
          <p:nvPr/>
        </p:nvGrpSpPr>
        <p:grpSpPr>
          <a:xfrm>
            <a:off x="2438400" y="3437025"/>
            <a:ext cx="7934036" cy="711003"/>
            <a:chOff x="2438400" y="3344665"/>
            <a:chExt cx="7934036" cy="711003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479447D9-BCD6-4183-A927-1681EA2904AF}"/>
                </a:ext>
              </a:extLst>
            </p:cNvPr>
            <p:cNvSpPr/>
            <p:nvPr/>
          </p:nvSpPr>
          <p:spPr>
            <a:xfrm>
              <a:off x="2438400" y="3428999"/>
              <a:ext cx="3833091" cy="51605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9B1872A9-E9F6-4D2E-9117-863082DC4332}"/>
                </a:ext>
              </a:extLst>
            </p:cNvPr>
            <p:cNvSpPr/>
            <p:nvPr/>
          </p:nvSpPr>
          <p:spPr>
            <a:xfrm>
              <a:off x="6539345" y="3441273"/>
              <a:ext cx="3833091" cy="516057"/>
            </a:xfrm>
            <a:prstGeom prst="roundRect">
              <a:avLst/>
            </a:prstGeom>
            <a:solidFill>
              <a:srgbClr val="F9EBF7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/>
            </a:p>
          </p:txBody>
        </p: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95F7FF9A-B8F9-4CD2-B50B-1031CDEAA823}"/>
                </a:ext>
              </a:extLst>
            </p:cNvPr>
            <p:cNvGrpSpPr/>
            <p:nvPr/>
          </p:nvGrpSpPr>
          <p:grpSpPr>
            <a:xfrm>
              <a:off x="2615261" y="3376759"/>
              <a:ext cx="645083" cy="645083"/>
              <a:chOff x="2735426" y="3343777"/>
              <a:chExt cx="741309" cy="741309"/>
            </a:xfrm>
          </p:grpSpPr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9469ACF8-A411-4CCD-8DF3-641A9C7FFF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35426" y="3343777"/>
                <a:ext cx="741309" cy="741309"/>
              </a:xfrm>
              <a:prstGeom prst="rect">
                <a:avLst/>
              </a:prstGeom>
            </p:spPr>
          </p:pic>
          <p:pic>
            <p:nvPicPr>
              <p:cNvPr id="13" name="Рисунок 12" descr="Академическая шапочка">
                <a:extLst>
                  <a:ext uri="{FF2B5EF4-FFF2-40B4-BE49-F238E27FC236}">
                    <a16:creationId xmlns:a16="http://schemas.microsoft.com/office/drawing/2014/main" id="{071A44CC-2D43-4675-A013-2E10924F35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900527" y="3470225"/>
                <a:ext cx="387617" cy="387617"/>
              </a:xfrm>
              <a:prstGeom prst="rect">
                <a:avLst/>
              </a:prstGeom>
            </p:spPr>
          </p:pic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0E47CA4F-2F48-4700-83DB-00A04B37759E}"/>
                </a:ext>
              </a:extLst>
            </p:cNvPr>
            <p:cNvGrpSpPr/>
            <p:nvPr/>
          </p:nvGrpSpPr>
          <p:grpSpPr>
            <a:xfrm>
              <a:off x="6751979" y="3344665"/>
              <a:ext cx="711003" cy="711003"/>
              <a:chOff x="6751979" y="3314359"/>
              <a:chExt cx="741309" cy="741309"/>
            </a:xfrm>
          </p:grpSpPr>
          <p:pic>
            <p:nvPicPr>
              <p:cNvPr id="21" name="Рисунок 20">
                <a:extLst>
                  <a:ext uri="{FF2B5EF4-FFF2-40B4-BE49-F238E27FC236}">
                    <a16:creationId xmlns:a16="http://schemas.microsoft.com/office/drawing/2014/main" id="{E3E1B3AE-1858-47DC-9975-7144ABC13C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51979" y="3314359"/>
                <a:ext cx="741309" cy="741309"/>
              </a:xfrm>
              <a:prstGeom prst="rect">
                <a:avLst/>
              </a:prstGeom>
            </p:spPr>
          </p:pic>
          <p:pic>
            <p:nvPicPr>
              <p:cNvPr id="16" name="Рисунок 15" descr="База данных">
                <a:extLst>
                  <a:ext uri="{FF2B5EF4-FFF2-40B4-BE49-F238E27FC236}">
                    <a16:creationId xmlns:a16="http://schemas.microsoft.com/office/drawing/2014/main" id="{47D7E34A-8B25-4F6C-AF4D-020BBD2040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925431" y="3467188"/>
                <a:ext cx="371296" cy="371296"/>
              </a:xfrm>
              <a:prstGeom prst="rect">
                <a:avLst/>
              </a:prstGeom>
            </p:spPr>
          </p:pic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8B85A0F-C4E0-4E15-825E-BA5D0347B01A}"/>
                </a:ext>
              </a:extLst>
            </p:cNvPr>
            <p:cNvSpPr txBox="1"/>
            <p:nvPr/>
          </p:nvSpPr>
          <p:spPr>
            <a:xfrm>
              <a:off x="3260344" y="3507007"/>
              <a:ext cx="28541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>
                  <a:solidFill>
                    <a:srgbClr val="0070C0"/>
                  </a:solidFill>
                </a:rPr>
                <a:t>Академическая добросовестность</a:t>
              </a:r>
              <a:endParaRPr lang="ru-KZ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FA0D303-5489-4E00-AF3C-8FAEE2E52677}"/>
                </a:ext>
              </a:extLst>
            </p:cNvPr>
            <p:cNvSpPr txBox="1"/>
            <p:nvPr/>
          </p:nvSpPr>
          <p:spPr>
            <a:xfrm>
              <a:off x="7560440" y="3539213"/>
              <a:ext cx="18726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>
                  <a:solidFill>
                    <a:srgbClr val="0070C0"/>
                  </a:solidFill>
                </a:rPr>
                <a:t>Безопасность данных</a:t>
              </a:r>
              <a:endParaRPr lang="ru-KZ" sz="1400" b="1" dirty="0">
                <a:solidFill>
                  <a:srgbClr val="0070C0"/>
                </a:solidFill>
              </a:endParaRPr>
            </a:p>
          </p:txBody>
        </p:sp>
      </p:grp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C45CDE75-356D-4B6D-A47A-3BF51BE659B8}"/>
              </a:ext>
            </a:extLst>
          </p:cNvPr>
          <p:cNvCxnSpPr>
            <a:cxnSpLocks/>
          </p:cNvCxnSpPr>
          <p:nvPr/>
        </p:nvCxnSpPr>
        <p:spPr>
          <a:xfrm>
            <a:off x="905164" y="3416727"/>
            <a:ext cx="10381145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8232BC92-0E6D-49DF-B3FE-497FAFF5D3D6}"/>
              </a:ext>
            </a:extLst>
          </p:cNvPr>
          <p:cNvCxnSpPr>
            <a:cxnSpLocks/>
          </p:cNvCxnSpPr>
          <p:nvPr/>
        </p:nvCxnSpPr>
        <p:spPr>
          <a:xfrm flipH="1" flipV="1">
            <a:off x="600364" y="3241964"/>
            <a:ext cx="304800" cy="174763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Равнобедренный треугольник 35">
            <a:extLst>
              <a:ext uri="{FF2B5EF4-FFF2-40B4-BE49-F238E27FC236}">
                <a16:creationId xmlns:a16="http://schemas.microsoft.com/office/drawing/2014/main" id="{FE27F92F-56B2-4D1B-8F24-C7C3A23E4E8F}"/>
              </a:ext>
            </a:extLst>
          </p:cNvPr>
          <p:cNvSpPr/>
          <p:nvPr/>
        </p:nvSpPr>
        <p:spPr>
          <a:xfrm rot="5400000">
            <a:off x="11221393" y="3358910"/>
            <a:ext cx="129832" cy="140180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5407989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1109</Words>
  <Application>Microsoft Office PowerPoint</Application>
  <DocSecurity>0</DocSecurity>
  <PresentationFormat>Широкоэкранный</PresentationFormat>
  <Paragraphs>229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Aptos</vt:lpstr>
      <vt:lpstr>Arial</vt:lpstr>
      <vt:lpstr>Nimbus Sans</vt:lpstr>
      <vt:lpstr>Wingdings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 задача: Кадры для промышленной и цифровой                   трансформации региона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Saule Sagintayeva</cp:lastModifiedBy>
  <cp:revision>6</cp:revision>
  <dcterms:created xsi:type="dcterms:W3CDTF">2026-10-13T16:46:57Z</dcterms:created>
  <dcterms:modified xsi:type="dcterms:W3CDTF">2026-10-14T05:43:55Z</dcterms:modified>
</cp:coreProperties>
</file>